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5"/>
  </p:notesMasterIdLst>
  <p:sldIdLst>
    <p:sldId id="299" r:id="rId3"/>
    <p:sldId id="326" r:id="rId4"/>
    <p:sldId id="330" r:id="rId5"/>
    <p:sldId id="332" r:id="rId6"/>
    <p:sldId id="334" r:id="rId7"/>
    <p:sldId id="335" r:id="rId8"/>
    <p:sldId id="336" r:id="rId9"/>
    <p:sldId id="337" r:id="rId10"/>
    <p:sldId id="338" r:id="rId11"/>
    <p:sldId id="356" r:id="rId12"/>
    <p:sldId id="341" r:id="rId13"/>
    <p:sldId id="344" r:id="rId14"/>
    <p:sldId id="346" r:id="rId15"/>
    <p:sldId id="345" r:id="rId16"/>
    <p:sldId id="343" r:id="rId17"/>
    <p:sldId id="350" r:id="rId18"/>
    <p:sldId id="347" r:id="rId19"/>
    <p:sldId id="349" r:id="rId20"/>
    <p:sldId id="353" r:id="rId21"/>
    <p:sldId id="354" r:id="rId22"/>
    <p:sldId id="355" r:id="rId23"/>
    <p:sldId id="348" r:id="rId24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41D"/>
    <a:srgbClr val="CD1D19"/>
    <a:srgbClr val="E21D24"/>
    <a:srgbClr val="000000"/>
    <a:srgbClr val="FF5B5B"/>
    <a:srgbClr val="E83618"/>
    <a:srgbClr val="F50736"/>
    <a:srgbClr val="FF3300"/>
    <a:srgbClr val="A2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33" autoAdjust="0"/>
  </p:normalViewPr>
  <p:slideViewPr>
    <p:cSldViewPr snapToGrid="0">
      <p:cViewPr varScale="1">
        <p:scale>
          <a:sx n="70" d="100"/>
          <a:sy n="70" d="100"/>
        </p:scale>
        <p:origin x="-1356" y="-90"/>
      </p:cViewPr>
      <p:guideLst>
        <p:guide orient="horz" pos="4319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A42CC-A5DB-0A40-995E-9FBBFDB4B755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B4755E5-5257-FE40-AA85-EA94980FC2ED}">
      <dgm:prSet phldrT="[Text]"/>
      <dgm:spPr>
        <a:solidFill>
          <a:srgbClr val="00B050"/>
        </a:solidFill>
      </dgm:spPr>
      <dgm:t>
        <a:bodyPr/>
        <a:lstStyle/>
        <a:p>
          <a:endParaRPr lang="hr-HR" dirty="0" smtClean="0">
            <a:solidFill>
              <a:schemeClr val="tx1"/>
            </a:solidFill>
            <a:latin typeface="Arial" pitchFamily="34" charset="0"/>
            <a:cs typeface="Arial"/>
          </a:endParaRPr>
        </a:p>
        <a:p>
          <a:r>
            <a:rPr lang="hr-HR" dirty="0" smtClean="0">
              <a:solidFill>
                <a:schemeClr val="tx1"/>
              </a:solidFill>
              <a:latin typeface="Arial" pitchFamily="34" charset="0"/>
              <a:cs typeface="Arial"/>
            </a:rPr>
            <a:t>CERTIFIKAT</a:t>
          </a:r>
          <a:endParaRPr lang="en-US" dirty="0">
            <a:solidFill>
              <a:schemeClr val="tx1"/>
            </a:solidFill>
            <a:latin typeface="Arial" pitchFamily="34" charset="0"/>
            <a:cs typeface="Arial"/>
          </a:endParaRPr>
        </a:p>
      </dgm:t>
    </dgm:pt>
    <dgm:pt modelId="{1B0A15C6-4D9A-D34C-A73F-5C7F5ED73496}" type="parTrans" cxnId="{8F287091-83DB-9642-B04B-8D4860E714A0}">
      <dgm:prSet/>
      <dgm:spPr/>
      <dgm:t>
        <a:bodyPr/>
        <a:lstStyle/>
        <a:p>
          <a:endParaRPr lang="en-US"/>
        </a:p>
      </dgm:t>
    </dgm:pt>
    <dgm:pt modelId="{51233C42-6B12-364B-93E9-B5698B9C37F2}" type="sibTrans" cxnId="{8F287091-83DB-9642-B04B-8D4860E714A0}">
      <dgm:prSet/>
      <dgm:spPr/>
      <dgm:t>
        <a:bodyPr/>
        <a:lstStyle/>
        <a:p>
          <a:endParaRPr lang="en-US"/>
        </a:p>
      </dgm:t>
    </dgm:pt>
    <dgm:pt modelId="{56C66CBA-9F4F-C24B-BF63-710D4F185AC4}">
      <dgm:prSet phldrT="[Text]" custT="1"/>
      <dgm:spPr>
        <a:gradFill flip="none" rotWithShape="1">
          <a:gsLst>
            <a:gs pos="0">
              <a:srgbClr val="C00000"/>
            </a:gs>
            <a:gs pos="100000">
              <a:srgbClr val="FF0000"/>
            </a:gs>
          </a:gsLst>
          <a:lin ang="16200000" scaled="0"/>
          <a:tileRect/>
        </a:gradFill>
      </dgm:spPr>
      <dgm:t>
        <a:bodyPr anchor="ctr" anchorCtr="1"/>
        <a:lstStyle/>
        <a:p>
          <a:pPr algn="just">
            <a:spcAft>
              <a:spcPts val="0"/>
            </a:spcAft>
          </a:pPr>
          <a:r>
            <a:rPr lang="hr-HR" sz="1400" dirty="0" smtClean="0"/>
            <a:t>REAKREDITACIJA</a:t>
          </a:r>
          <a:endParaRPr lang="en-US" sz="1400" dirty="0"/>
        </a:p>
      </dgm:t>
    </dgm:pt>
    <dgm:pt modelId="{1518CF2D-74DD-9448-A91C-FD24E72D521F}" type="parTrans" cxnId="{795598E7-B9C9-FD4F-9096-F600292F1294}">
      <dgm:prSet/>
      <dgm:spPr/>
      <dgm:t>
        <a:bodyPr/>
        <a:lstStyle/>
        <a:p>
          <a:endParaRPr lang="en-US"/>
        </a:p>
      </dgm:t>
    </dgm:pt>
    <dgm:pt modelId="{08525B41-86C6-1548-B79D-A1F76D8D8667}" type="sibTrans" cxnId="{795598E7-B9C9-FD4F-9096-F600292F1294}">
      <dgm:prSet/>
      <dgm:spPr/>
      <dgm:t>
        <a:bodyPr/>
        <a:lstStyle/>
        <a:p>
          <a:endParaRPr lang="en-US"/>
        </a:p>
      </dgm:t>
    </dgm:pt>
    <dgm:pt modelId="{BD86E6E9-72DF-4FEB-8B62-16E584057389}">
      <dgm:prSet phldrT="[Text]"/>
      <dgm:spPr>
        <a:gradFill flip="none" rotWithShape="1">
          <a:gsLst>
            <a:gs pos="0">
              <a:srgbClr val="C00000"/>
            </a:gs>
            <a:gs pos="100000">
              <a:srgbClr val="FF0000"/>
            </a:gs>
          </a:gsLst>
          <a:lin ang="16200000" scaled="0"/>
          <a:tileRect/>
        </a:gradFill>
      </dgm:spPr>
      <dgm:t>
        <a:bodyPr/>
        <a:lstStyle/>
        <a:p>
          <a:pPr algn="r"/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 REAUDIT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3305E-A081-44E2-A716-C568A85AC8E1}" type="parTrans" cxnId="{1578D198-2EB1-4E29-A766-FB3F733C146D}">
      <dgm:prSet/>
      <dgm:spPr/>
      <dgm:t>
        <a:bodyPr/>
        <a:lstStyle/>
        <a:p>
          <a:endParaRPr lang="hr-HR"/>
        </a:p>
      </dgm:t>
    </dgm:pt>
    <dgm:pt modelId="{BDC532FB-F541-4D12-A9AC-C9599CE5F680}" type="sibTrans" cxnId="{1578D198-2EB1-4E29-A766-FB3F733C146D}">
      <dgm:prSet/>
      <dgm:spPr/>
      <dgm:t>
        <a:bodyPr/>
        <a:lstStyle/>
        <a:p>
          <a:endParaRPr lang="hr-HR"/>
        </a:p>
      </dgm:t>
    </dgm:pt>
    <dgm:pt modelId="{F30CEE75-7B49-A64A-A7DA-50F04D788E7E}" type="pres">
      <dgm:prSet presAssocID="{84FA42CC-A5DB-0A40-995E-9FBBFDB4B755}" presName="compositeShape" presStyleCnt="0">
        <dgm:presLayoutVars>
          <dgm:chMax val="7"/>
          <dgm:dir/>
          <dgm:resizeHandles val="exact"/>
        </dgm:presLayoutVars>
      </dgm:prSet>
      <dgm:spPr/>
    </dgm:pt>
    <dgm:pt modelId="{F18A1AB6-6B7E-A241-B5D7-6B83353B0CCD}" type="pres">
      <dgm:prSet presAssocID="{EB4755E5-5257-FE40-AA85-EA94980FC2ED}" presName="circ1" presStyleLbl="vennNode1" presStyleIdx="0" presStyleCnt="3" custLinFactX="-8597" custLinFactNeighborX="-100000" custLinFactNeighborY="-2083"/>
      <dgm:spPr/>
      <dgm:t>
        <a:bodyPr/>
        <a:lstStyle/>
        <a:p>
          <a:endParaRPr lang="en-US"/>
        </a:p>
      </dgm:t>
    </dgm:pt>
    <dgm:pt modelId="{1A09A159-9D89-B946-9BBF-A6C5E0755235}" type="pres">
      <dgm:prSet presAssocID="{EB4755E5-5257-FE40-AA85-EA94980FC2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06B4E-03D0-46EC-B978-DF65C1B6C4D5}" type="pres">
      <dgm:prSet presAssocID="{56C66CBA-9F4F-C24B-BF63-710D4F185AC4}" presName="circ2" presStyleLbl="vennNode1" presStyleIdx="1" presStyleCnt="3" custLinFactNeighborX="83262" custLinFactNeighborY="-782"/>
      <dgm:spPr/>
      <dgm:t>
        <a:bodyPr/>
        <a:lstStyle/>
        <a:p>
          <a:endParaRPr lang="hr-HR"/>
        </a:p>
      </dgm:t>
    </dgm:pt>
    <dgm:pt modelId="{8F973A60-04AE-4E98-BB49-CE1034607851}" type="pres">
      <dgm:prSet presAssocID="{56C66CBA-9F4F-C24B-BF63-710D4F185A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84C0DE-F3CA-47CA-9CA5-4E0199B0C4DF}" type="pres">
      <dgm:prSet presAssocID="{BD86E6E9-72DF-4FEB-8B62-16E584057389}" presName="circ3" presStyleLbl="vennNode1" presStyleIdx="2" presStyleCnt="3" custLinFactNeighborX="41489" custLinFactNeighborY="-33205"/>
      <dgm:spPr/>
      <dgm:t>
        <a:bodyPr/>
        <a:lstStyle/>
        <a:p>
          <a:endParaRPr lang="hr-HR"/>
        </a:p>
      </dgm:t>
    </dgm:pt>
    <dgm:pt modelId="{1E551CF0-1B22-451F-9A35-175C77A7E914}" type="pres">
      <dgm:prSet presAssocID="{BD86E6E9-72DF-4FEB-8B62-16E58405738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78D198-2EB1-4E29-A766-FB3F733C146D}" srcId="{84FA42CC-A5DB-0A40-995E-9FBBFDB4B755}" destId="{BD86E6E9-72DF-4FEB-8B62-16E584057389}" srcOrd="2" destOrd="0" parTransId="{3903305E-A081-44E2-A716-C568A85AC8E1}" sibTransId="{BDC532FB-F541-4D12-A9AC-C9599CE5F680}"/>
    <dgm:cxn modelId="{8D86BE8D-4114-452A-989B-D9FCF425D0D1}" type="presOf" srcId="{BD86E6E9-72DF-4FEB-8B62-16E584057389}" destId="{1E551CF0-1B22-451F-9A35-175C77A7E914}" srcOrd="1" destOrd="0" presId="urn:microsoft.com/office/officeart/2005/8/layout/venn1"/>
    <dgm:cxn modelId="{DD013966-FF26-4A6C-A7AB-93E6CFB0A871}" type="presOf" srcId="{BD86E6E9-72DF-4FEB-8B62-16E584057389}" destId="{8D84C0DE-F3CA-47CA-9CA5-4E0199B0C4DF}" srcOrd="0" destOrd="0" presId="urn:microsoft.com/office/officeart/2005/8/layout/venn1"/>
    <dgm:cxn modelId="{267FBA4D-86C2-47E0-AFBD-BB246A27BF21}" type="presOf" srcId="{EB4755E5-5257-FE40-AA85-EA94980FC2ED}" destId="{1A09A159-9D89-B946-9BBF-A6C5E0755235}" srcOrd="1" destOrd="0" presId="urn:microsoft.com/office/officeart/2005/8/layout/venn1"/>
    <dgm:cxn modelId="{8F287091-83DB-9642-B04B-8D4860E714A0}" srcId="{84FA42CC-A5DB-0A40-995E-9FBBFDB4B755}" destId="{EB4755E5-5257-FE40-AA85-EA94980FC2ED}" srcOrd="0" destOrd="0" parTransId="{1B0A15C6-4D9A-D34C-A73F-5C7F5ED73496}" sibTransId="{51233C42-6B12-364B-93E9-B5698B9C37F2}"/>
    <dgm:cxn modelId="{795598E7-B9C9-FD4F-9096-F600292F1294}" srcId="{84FA42CC-A5DB-0A40-995E-9FBBFDB4B755}" destId="{56C66CBA-9F4F-C24B-BF63-710D4F185AC4}" srcOrd="1" destOrd="0" parTransId="{1518CF2D-74DD-9448-A91C-FD24E72D521F}" sibTransId="{08525B41-86C6-1548-B79D-A1F76D8D8667}"/>
    <dgm:cxn modelId="{2E9C9348-2F94-47BD-AE92-9FE98A5DACD7}" type="presOf" srcId="{EB4755E5-5257-FE40-AA85-EA94980FC2ED}" destId="{F18A1AB6-6B7E-A241-B5D7-6B83353B0CCD}" srcOrd="0" destOrd="0" presId="urn:microsoft.com/office/officeart/2005/8/layout/venn1"/>
    <dgm:cxn modelId="{D3AC354C-9966-4F2A-A76F-A02C80B15670}" type="presOf" srcId="{56C66CBA-9F4F-C24B-BF63-710D4F185AC4}" destId="{8F973A60-04AE-4E98-BB49-CE1034607851}" srcOrd="1" destOrd="0" presId="urn:microsoft.com/office/officeart/2005/8/layout/venn1"/>
    <dgm:cxn modelId="{9780EBB8-5D10-4FD6-B8E9-2A78521BE76A}" type="presOf" srcId="{84FA42CC-A5DB-0A40-995E-9FBBFDB4B755}" destId="{F30CEE75-7B49-A64A-A7DA-50F04D788E7E}" srcOrd="0" destOrd="0" presId="urn:microsoft.com/office/officeart/2005/8/layout/venn1"/>
    <dgm:cxn modelId="{BC3D4E5F-8D98-4661-8C21-894DF04C7040}" type="presOf" srcId="{56C66CBA-9F4F-C24B-BF63-710D4F185AC4}" destId="{75506B4E-03D0-46EC-B978-DF65C1B6C4D5}" srcOrd="0" destOrd="0" presId="urn:microsoft.com/office/officeart/2005/8/layout/venn1"/>
    <dgm:cxn modelId="{C554184D-5B6F-4620-85DD-569ABCFD003B}" type="presParOf" srcId="{F30CEE75-7B49-A64A-A7DA-50F04D788E7E}" destId="{F18A1AB6-6B7E-A241-B5D7-6B83353B0CCD}" srcOrd="0" destOrd="0" presId="urn:microsoft.com/office/officeart/2005/8/layout/venn1"/>
    <dgm:cxn modelId="{9A791124-7C7B-4A6E-BC0E-A3B105E525E4}" type="presParOf" srcId="{F30CEE75-7B49-A64A-A7DA-50F04D788E7E}" destId="{1A09A159-9D89-B946-9BBF-A6C5E0755235}" srcOrd="1" destOrd="0" presId="urn:microsoft.com/office/officeart/2005/8/layout/venn1"/>
    <dgm:cxn modelId="{029765EB-B1CB-4461-9F11-410AB921C0DB}" type="presParOf" srcId="{F30CEE75-7B49-A64A-A7DA-50F04D788E7E}" destId="{75506B4E-03D0-46EC-B978-DF65C1B6C4D5}" srcOrd="2" destOrd="0" presId="urn:microsoft.com/office/officeart/2005/8/layout/venn1"/>
    <dgm:cxn modelId="{28E383A7-73EF-44BD-B765-444680D64751}" type="presParOf" srcId="{F30CEE75-7B49-A64A-A7DA-50F04D788E7E}" destId="{8F973A60-04AE-4E98-BB49-CE1034607851}" srcOrd="3" destOrd="0" presId="urn:microsoft.com/office/officeart/2005/8/layout/venn1"/>
    <dgm:cxn modelId="{4F756A21-72A1-479F-81C0-6F52A0B94EA2}" type="presParOf" srcId="{F30CEE75-7B49-A64A-A7DA-50F04D788E7E}" destId="{8D84C0DE-F3CA-47CA-9CA5-4E0199B0C4DF}" srcOrd="4" destOrd="0" presId="urn:microsoft.com/office/officeart/2005/8/layout/venn1"/>
    <dgm:cxn modelId="{3236FCF2-D309-4463-9382-91A4DC64E496}" type="presParOf" srcId="{F30CEE75-7B49-A64A-A7DA-50F04D788E7E}" destId="{1E551CF0-1B22-451F-9A35-175C77A7E91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A1AB6-6B7E-A241-B5D7-6B83353B0CCD}">
      <dsp:nvSpPr>
        <dsp:cNvPr id="0" name=""/>
        <dsp:cNvSpPr/>
      </dsp:nvSpPr>
      <dsp:spPr>
        <a:xfrm>
          <a:off x="1415659" y="6"/>
          <a:ext cx="1990164" cy="1990164"/>
        </a:xfrm>
        <a:prstGeom prst="ellips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 smtClean="0">
            <a:solidFill>
              <a:schemeClr val="tx1"/>
            </a:solidFill>
            <a:latin typeface="Arial" pitchFamily="34" charset="0"/>
            <a:cs typeface="Arial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  <a:latin typeface="Arial" pitchFamily="34" charset="0"/>
              <a:cs typeface="Arial"/>
            </a:rPr>
            <a:t>CERTIFIKAT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/>
          </a:endParaRPr>
        </a:p>
      </dsp:txBody>
      <dsp:txXfrm>
        <a:off x="1681014" y="348285"/>
        <a:ext cx="1459454" cy="895574"/>
      </dsp:txXfrm>
    </dsp:sp>
    <dsp:sp modelId="{75506B4E-03D0-46EC-B978-DF65C1B6C4D5}">
      <dsp:nvSpPr>
        <dsp:cNvPr id="0" name=""/>
        <dsp:cNvSpPr/>
      </dsp:nvSpPr>
      <dsp:spPr>
        <a:xfrm>
          <a:off x="5952086" y="1269751"/>
          <a:ext cx="1990164" cy="1990164"/>
        </a:xfrm>
        <a:prstGeom prst="ellipse">
          <a:avLst/>
        </a:prstGeom>
        <a:gradFill flip="none" rotWithShape="1">
          <a:gsLst>
            <a:gs pos="0">
              <a:srgbClr val="C00000"/>
            </a:gs>
            <a:gs pos="100000">
              <a:srgbClr val="FF0000"/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400" kern="1200" dirty="0" smtClean="0"/>
            <a:t>REAKREDITACIJA</a:t>
          </a:r>
          <a:endParaRPr lang="en-US" sz="1400" kern="1200" dirty="0"/>
        </a:p>
      </dsp:txBody>
      <dsp:txXfrm>
        <a:off x="6560745" y="1783877"/>
        <a:ext cx="1194098" cy="1094590"/>
      </dsp:txXfrm>
    </dsp:sp>
    <dsp:sp modelId="{8D84C0DE-F3CA-47CA-9CA5-4E0199B0C4DF}">
      <dsp:nvSpPr>
        <dsp:cNvPr id="0" name=""/>
        <dsp:cNvSpPr/>
      </dsp:nvSpPr>
      <dsp:spPr>
        <a:xfrm>
          <a:off x="3684499" y="624480"/>
          <a:ext cx="1990164" cy="1990164"/>
        </a:xfrm>
        <a:prstGeom prst="ellipse">
          <a:avLst/>
        </a:prstGeom>
        <a:gradFill flip="none" rotWithShape="1">
          <a:gsLst>
            <a:gs pos="0">
              <a:srgbClr val="C00000"/>
            </a:gs>
            <a:gs pos="100000">
              <a:srgbClr val="FF0000"/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REAUDIT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1907" y="1138606"/>
        <a:ext cx="1194098" cy="1094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63B89-F4DD-4985-B5A9-3A6D34293878}" type="datetimeFigureOut">
              <a:rPr lang="hr-HR" smtClean="0"/>
              <a:t>21.9.2014.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B7BB-C8E4-4740-AEDC-0A311B5BE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04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652DDB-DDD0-4978-9D03-5A4EDDED333C}" type="slidenum">
              <a:rPr lang="hr-HR" altLang="sr-Latn-RS" smtClean="0"/>
              <a:pPr eaLnBrk="1" hangingPunct="1"/>
              <a:t>6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EC1B8A-8F81-4CA7-B758-BF09C5703413}" type="slidenum">
              <a:rPr lang="hr-HR" altLang="sr-Latn-RS" smtClean="0"/>
              <a:pPr eaLnBrk="1" hangingPunct="1"/>
              <a:t>7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BCE955-7BC8-46EA-A4A6-E973B2040567}" type="slidenum">
              <a:rPr lang="hr-HR" altLang="sr-Latn-RS" smtClean="0"/>
              <a:pPr eaLnBrk="1" hangingPunct="1"/>
              <a:t>8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A37A14-41D3-419D-89FA-962FAFF73C24}" type="slidenum">
              <a:rPr lang="hr-HR" altLang="sr-Latn-RS" smtClean="0"/>
              <a:pPr eaLnBrk="1" hangingPunct="1"/>
              <a:t>13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A25971-3509-490F-947A-1A684B7DCE93}" type="slidenum">
              <a:rPr lang="hr-HR" altLang="sr-Latn-RS" smtClean="0"/>
              <a:pPr eaLnBrk="1" hangingPunct="1"/>
              <a:t>16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F1C3AB-4557-4E26-B165-AEBE35676984}" type="slidenum">
              <a:rPr lang="hr-HR" altLang="sr-Latn-RS" smtClean="0"/>
              <a:pPr eaLnBrk="1" hangingPunct="1"/>
              <a:t>20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sr-Latn-R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F919BA-ADAB-408F-A78E-4F5F975834A7}" type="slidenum">
              <a:rPr lang="hr-HR" altLang="sr-Latn-RS" smtClean="0"/>
              <a:pPr eaLnBrk="1" hangingPunct="1"/>
              <a:t>21</a:t>
            </a:fld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6C8125A-09C3-4DBC-8A5C-29402D5D47E0}" type="datetime1">
              <a:rPr lang="da-DK"/>
              <a:pPr>
                <a:defRPr/>
              </a:pPr>
              <a:t>21-09-2014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C3A940E-EAB0-4807-93BE-D2325BCD85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BF76721-D0C0-403B-AFD9-459364324B9D}" type="datetime1">
              <a:rPr lang="da-DK"/>
              <a:pPr>
                <a:defRPr/>
              </a:pPr>
              <a:t>21-09-2014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E093995-4E24-4618-BC82-CE44AFD9B4B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23728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5482-4E9A-457C-B3C9-50B53F5D3FD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5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85" y="1181438"/>
            <a:ext cx="8779859" cy="49447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0168" y="327819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da-DK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238875"/>
            <a:ext cx="9144000" cy="0"/>
          </a:xfrm>
          <a:prstGeom prst="line">
            <a:avLst/>
          </a:prstGeom>
          <a:ln>
            <a:solidFill>
              <a:srgbClr val="B814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57" y="126856"/>
            <a:ext cx="965487" cy="96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>
                <a:lumMod val="85000"/>
              </a:schemeClr>
            </a:solidFill>
          </a:ln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1" y="6332258"/>
            <a:ext cx="2996624" cy="4550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43" y="6332258"/>
            <a:ext cx="790541" cy="5164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74" y="6457590"/>
            <a:ext cx="970912" cy="265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A2DBC02-530B-46AC-AE89-615B9CF6B656}" type="datetime1">
              <a:rPr lang="da-DK"/>
              <a:pPr>
                <a:defRPr/>
              </a:pPr>
              <a:t>21-09-2014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D578506-4270-40D2-9919-7162664C971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4546AD-5DB5-4E0B-B847-60D836DCD182}" type="datetime1">
              <a:rPr lang="da-DK"/>
              <a:pPr>
                <a:defRPr/>
              </a:pPr>
              <a:t>21-09-2014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BEB7762-8C3D-49C9-8EF9-6CBDFC5BB0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3712080-0910-45AC-ABF4-AC33E5ECBB03}" type="datetime1">
              <a:rPr lang="da-DK"/>
              <a:pPr>
                <a:defRPr/>
              </a:pPr>
              <a:t>21-09-2014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67A2A1-D156-44EA-948C-F356C7AA8B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54AC250-846A-48F8-BB14-372ADB45104B}" type="datetime1">
              <a:rPr lang="da-DK"/>
              <a:pPr>
                <a:defRPr/>
              </a:pPr>
              <a:t>21-09-2014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F6E50EA-49C8-4392-B46A-5A90A2FDA3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6538522-622F-48E3-B2DB-B794625C7BFA}" type="datetime1">
              <a:rPr lang="da-DK"/>
              <a:pPr>
                <a:defRPr/>
              </a:pPr>
              <a:t>21-09-2014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2FA1181-06C8-467E-8609-B5E3873FDB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D262304-7D56-4B39-A20D-152694EC6669}" type="datetime1">
              <a:rPr lang="da-DK"/>
              <a:pPr>
                <a:defRPr/>
              </a:pPr>
              <a:t>21-09-2014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CB64F55-B5E2-45D7-A695-BF8EFBEE95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45000">
              <a:schemeClr val="bg2">
                <a:alpha val="49000"/>
              </a:schemeClr>
            </a:gs>
            <a:gs pos="81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vo.hr/index.php/hr/vrednovanja/postupci-vrednovanja-u-visokom-obrazovanju/audit-visokih-ucilis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tomljen\Desktop\Stabl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2" y="436562"/>
            <a:ext cx="3144838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-14288" y="6115050"/>
            <a:ext cx="9180513" cy="742950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323850" y="4648912"/>
            <a:ext cx="4991100" cy="133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hr-HR" sz="1400" dirty="0" smtClean="0">
                <a:solidFill>
                  <a:srgbClr val="000000"/>
                </a:solidFill>
              </a:rPr>
              <a:t>Dr. sc. Vesna Dodiković-Jurković</a:t>
            </a:r>
          </a:p>
          <a:p>
            <a:pPr defTabSz="801688"/>
            <a:r>
              <a:rPr lang="hr-HR" sz="1400" dirty="0" smtClean="0">
                <a:solidFill>
                  <a:srgbClr val="000000"/>
                </a:solidFill>
              </a:rPr>
              <a:t>Ivanka Arlović</a:t>
            </a:r>
          </a:p>
          <a:p>
            <a:pPr defTabSz="801688"/>
            <a:r>
              <a:rPr lang="hr-HR" sz="1400" dirty="0" smtClean="0">
                <a:solidFill>
                  <a:srgbClr val="000000"/>
                </a:solidFill>
              </a:rPr>
              <a:t>Davorka Androić</a:t>
            </a:r>
          </a:p>
          <a:p>
            <a:pPr defTabSz="801688"/>
            <a:r>
              <a:rPr lang="hr-HR" sz="1400" dirty="0" smtClean="0">
                <a:solidFill>
                  <a:srgbClr val="000000"/>
                </a:solidFill>
              </a:rPr>
              <a:t>Goran Briški</a:t>
            </a:r>
          </a:p>
          <a:p>
            <a:pPr defTabSz="801688"/>
            <a:r>
              <a:rPr lang="hr-HR" sz="1400" dirty="0" smtClean="0">
                <a:solidFill>
                  <a:srgbClr val="000000"/>
                </a:solidFill>
              </a:rPr>
              <a:t>Vukovar, rujan 2014.</a:t>
            </a:r>
            <a:endParaRPr lang="en-US" sz="1400" dirty="0">
              <a:solidFill>
                <a:srgbClr val="000000"/>
              </a:solidFill>
            </a:endParaRPr>
          </a:p>
          <a:p>
            <a:pPr defTabSz="801688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323850" y="3546506"/>
            <a:ext cx="6017129" cy="85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4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VANJSKA PROSUDBA</a:t>
            </a:r>
            <a:endParaRPr lang="en-US" sz="4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ttomljen\Desktop\logo_bije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59353"/>
            <a:ext cx="2987516" cy="4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tomljen\Desktop\ENQA_logo_bijel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05" y="6253884"/>
            <a:ext cx="815976" cy="4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tomljen\Desktop\eqar_logo_bijel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6361993"/>
            <a:ext cx="1123950" cy="3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932329" y="1905000"/>
            <a:ext cx="7458635" cy="7620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9" name="Rektangel 28"/>
          <p:cNvSpPr>
            <a:spLocks noChangeArrowheads="1"/>
          </p:cNvSpPr>
          <p:nvPr/>
        </p:nvSpPr>
        <p:spPr bwMode="auto">
          <a:xfrm>
            <a:off x="1055688" y="2112962"/>
            <a:ext cx="344488" cy="346075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1</a:t>
            </a:r>
          </a:p>
        </p:txBody>
      </p:sp>
      <p:sp>
        <p:nvSpPr>
          <p:cNvPr id="15394" name="Tekstboks 27"/>
          <p:cNvSpPr txBox="1">
            <a:spLocks noChangeArrowheads="1"/>
          </p:cNvSpPr>
          <p:nvPr/>
        </p:nvSpPr>
        <p:spPr bwMode="auto">
          <a:xfrm>
            <a:off x="1473200" y="2024390"/>
            <a:ext cx="6507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rPr>
              <a:t>GODIŠNJI PLAN</a:t>
            </a:r>
            <a:endParaRPr lang="da-DK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906929" y="3382963"/>
            <a:ext cx="7458634" cy="7493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9001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006335" y="3607455"/>
            <a:ext cx="344488" cy="346075"/>
          </a:xfrm>
          <a:prstGeom prst="rect">
            <a:avLst/>
          </a:prstGeom>
          <a:gradFill flip="none" rotWithShape="1">
            <a:gsLst>
              <a:gs pos="8900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1000">
                <a:srgbClr val="F50736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5614" name="Tekstboks 17"/>
          <p:cNvSpPr txBox="1">
            <a:spLocks noChangeArrowheads="1"/>
          </p:cNvSpPr>
          <p:nvPr/>
        </p:nvSpPr>
        <p:spPr bwMode="auto">
          <a:xfrm>
            <a:off x="1598708" y="3501093"/>
            <a:ext cx="6469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r-HR" sz="2800" dirty="0" smtClean="0">
                <a:solidFill>
                  <a:srgbClr val="171717"/>
                </a:solidFill>
              </a:rPr>
              <a:t>OBAVIJEST VU</a:t>
            </a:r>
            <a:endParaRPr lang="da-DK" sz="2800" dirty="0">
              <a:solidFill>
                <a:srgbClr val="171717"/>
              </a:solidFill>
            </a:endParaRPr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914400" y="5086260"/>
            <a:ext cx="7331634" cy="749300"/>
          </a:xfrm>
          <a:prstGeom prst="rect">
            <a:avLst/>
          </a:prstGeom>
          <a:gradFill flip="none" rotWithShape="1">
            <a:gsLst>
              <a:gs pos="8900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1000">
                <a:srgbClr val="F50736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25618" name="Grupper 67"/>
          <p:cNvGrpSpPr>
            <a:grpSpLocks/>
          </p:cNvGrpSpPr>
          <p:nvPr/>
        </p:nvGrpSpPr>
        <p:grpSpPr bwMode="auto">
          <a:xfrm>
            <a:off x="1041400" y="5340350"/>
            <a:ext cx="344488" cy="346075"/>
            <a:chOff x="876300" y="2508250"/>
            <a:chExt cx="344488" cy="346075"/>
          </a:xfrm>
        </p:grpSpPr>
        <p:sp>
          <p:nvSpPr>
            <p:cNvPr id="12" name="Rektangel 11"/>
            <p:cNvSpPr>
              <a:spLocks noChangeArrowheads="1"/>
            </p:cNvSpPr>
            <p:nvPr/>
          </p:nvSpPr>
          <p:spPr bwMode="auto">
            <a:xfrm>
              <a:off x="876300" y="2508250"/>
              <a:ext cx="344488" cy="346075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2"/>
                </a:gs>
              </a:gsLst>
              <a:lin ang="16200000"/>
            </a:gradFill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3" name="Tekstboks 12"/>
            <p:cNvSpPr txBox="1">
              <a:spLocks noChangeArrowheads="1"/>
            </p:cNvSpPr>
            <p:nvPr/>
          </p:nvSpPr>
          <p:spPr bwMode="auto">
            <a:xfrm>
              <a:off x="890588" y="2544763"/>
              <a:ext cx="32226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solidFill>
                    <a:srgbClr val="171717"/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</p:grpSp>
      <p:sp>
        <p:nvSpPr>
          <p:cNvPr id="15376" name="Tekstboks 9"/>
          <p:cNvSpPr txBox="1">
            <a:spLocks noChangeArrowheads="1"/>
          </p:cNvSpPr>
          <p:nvPr/>
        </p:nvSpPr>
        <p:spPr bwMode="auto">
          <a:xfrm>
            <a:off x="1473202" y="5086260"/>
            <a:ext cx="67205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dirty="0" smtClean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OSIGURAVANJE RESURSA – financijski/ljudski</a:t>
            </a:r>
          </a:p>
          <a:p>
            <a:pPr algn="just">
              <a:defRPr/>
            </a:pPr>
            <a:r>
              <a:rPr lang="hr-HR" sz="2400" dirty="0" smtClean="0">
                <a:solidFill>
                  <a:schemeClr val="tx2">
                    <a:lumMod val="85000"/>
                  </a:schemeClr>
                </a:solidFill>
                <a:latin typeface="Arial" pitchFamily="34" charset="0"/>
                <a:ea typeface="ＭＳ Ｐゴシック" pitchFamily="-97" charset="-128"/>
              </a:rPr>
              <a:t>(Edukacija stručnjaka za vanjsku prosudbu)</a:t>
            </a:r>
            <a:endParaRPr lang="da-DK" sz="2400" dirty="0" smtClean="0">
              <a:solidFill>
                <a:schemeClr val="tx2">
                  <a:lumMod val="8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  <a:p>
            <a:pPr algn="just">
              <a:defRPr/>
            </a:pPr>
            <a:endParaRPr lang="da-DK" sz="2400" dirty="0">
              <a:solidFill>
                <a:schemeClr val="tx2">
                  <a:lumMod val="85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8" name="Tekstboks 27"/>
          <p:cNvSpPr txBox="1">
            <a:spLocks noChangeArrowheads="1"/>
          </p:cNvSpPr>
          <p:nvPr/>
        </p:nvSpPr>
        <p:spPr bwMode="auto">
          <a:xfrm>
            <a:off x="1055688" y="3623797"/>
            <a:ext cx="322262" cy="27781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819"/>
            <a:ext cx="8024884" cy="563562"/>
          </a:xfrm>
        </p:spPr>
        <p:txBody>
          <a:bodyPr/>
          <a:lstStyle/>
          <a:p>
            <a:r>
              <a:rPr lang="hr-HR" altLang="sr-Latn-RS" b="1" dirty="0"/>
              <a:t>PREDUVJETI ZA VANJSKU PROSUDBU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52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altLang="sr-Latn-RS" b="1" i="1" dirty="0" smtClean="0">
                <a:solidFill>
                  <a:schemeClr val="bg2"/>
                </a:solidFill>
              </a:rPr>
              <a:t>	</a:t>
            </a:r>
          </a:p>
          <a:p>
            <a:pPr marL="36000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altLang="sr-Latn-RS" b="1" i="1" dirty="0" smtClean="0">
                <a:solidFill>
                  <a:schemeClr val="bg2"/>
                </a:solidFill>
              </a:rPr>
              <a:t>	</a:t>
            </a:r>
            <a:r>
              <a:rPr lang="hr-HR" altLang="sr-Latn-RS" b="1" i="1" dirty="0">
                <a:solidFill>
                  <a:schemeClr val="bg2"/>
                </a:solidFill>
              </a:rPr>
              <a:t>	</a:t>
            </a:r>
            <a:r>
              <a:rPr lang="hr-HR" altLang="sr-Latn-RS" b="1" i="1" dirty="0" smtClean="0">
                <a:solidFill>
                  <a:srgbClr val="002060"/>
                </a:solidFill>
              </a:rPr>
              <a:t>I</a:t>
            </a:r>
            <a:r>
              <a:rPr lang="hr-HR" altLang="sr-Latn-RS" b="1" i="1" dirty="0">
                <a:solidFill>
                  <a:srgbClr val="002060"/>
                </a:solidFill>
              </a:rPr>
              <a:t>.  </a:t>
            </a:r>
            <a:r>
              <a:rPr lang="hr-HR" altLang="sr-Latn-RS" b="1" i="1" dirty="0" smtClean="0">
                <a:solidFill>
                  <a:srgbClr val="002060"/>
                </a:solidFill>
              </a:rPr>
              <a:t> faza</a:t>
            </a:r>
            <a:r>
              <a:rPr lang="hr-HR" altLang="sr-Latn-RS" b="1" dirty="0">
                <a:solidFill>
                  <a:srgbClr val="002060"/>
                </a:solidFill>
              </a:rPr>
              <a:t>	</a:t>
            </a:r>
            <a:r>
              <a:rPr lang="hr-HR" altLang="sr-Latn-RS" b="1" dirty="0" smtClean="0">
                <a:solidFill>
                  <a:srgbClr val="002060"/>
                </a:solidFill>
              </a:rPr>
              <a:t>    Planiranje</a:t>
            </a:r>
          </a:p>
          <a:p>
            <a:pPr marL="36000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altLang="sr-Latn-RS" b="1" dirty="0" smtClean="0">
                <a:solidFill>
                  <a:srgbClr val="002060"/>
                </a:solidFill>
              </a:rPr>
              <a:t> 	</a:t>
            </a:r>
            <a:r>
              <a:rPr lang="hr-HR" altLang="sr-Latn-RS" b="1" i="1" dirty="0" smtClean="0">
                <a:solidFill>
                  <a:srgbClr val="002060"/>
                </a:solidFill>
              </a:rPr>
              <a:t>II</a:t>
            </a:r>
            <a:r>
              <a:rPr lang="hr-HR" altLang="sr-Latn-RS" b="1" i="1" dirty="0">
                <a:solidFill>
                  <a:srgbClr val="002060"/>
                </a:solidFill>
              </a:rPr>
              <a:t>.  faza</a:t>
            </a:r>
            <a:r>
              <a:rPr lang="hr-HR" altLang="sr-Latn-RS" b="1" dirty="0">
                <a:solidFill>
                  <a:srgbClr val="002060"/>
                </a:solidFill>
              </a:rPr>
              <a:t> 	Prosudba u užem </a:t>
            </a:r>
            <a:r>
              <a:rPr lang="hr-HR" altLang="sr-Latn-RS" b="1" dirty="0" smtClean="0">
                <a:solidFill>
                  <a:srgbClr val="002060"/>
                </a:solidFill>
              </a:rPr>
              <a:t>smislu</a:t>
            </a:r>
            <a:r>
              <a:rPr lang="hr-HR" altLang="sr-Latn-RS" b="1" dirty="0">
                <a:solidFill>
                  <a:srgbClr val="002060"/>
                </a:solidFill>
              </a:rPr>
              <a:t/>
            </a:r>
            <a:br>
              <a:rPr lang="hr-HR" altLang="sr-Latn-RS" b="1" dirty="0">
                <a:solidFill>
                  <a:srgbClr val="002060"/>
                </a:solidFill>
              </a:rPr>
            </a:br>
            <a:r>
              <a:rPr lang="hr-HR" altLang="sr-Latn-RS" b="1" dirty="0" smtClean="0">
                <a:solidFill>
                  <a:srgbClr val="002060"/>
                </a:solidFill>
              </a:rPr>
              <a:t>	</a:t>
            </a:r>
            <a:r>
              <a:rPr lang="hr-HR" altLang="sr-Latn-RS" b="1" i="1" dirty="0">
                <a:solidFill>
                  <a:srgbClr val="002060"/>
                </a:solidFill>
              </a:rPr>
              <a:t>	</a:t>
            </a:r>
            <a:r>
              <a:rPr lang="hr-HR" altLang="sr-Latn-RS" b="1" i="1" dirty="0" smtClean="0">
                <a:solidFill>
                  <a:srgbClr val="002060"/>
                </a:solidFill>
              </a:rPr>
              <a:t>III</a:t>
            </a:r>
            <a:r>
              <a:rPr lang="hr-HR" altLang="sr-Latn-RS" b="1" i="1" dirty="0">
                <a:solidFill>
                  <a:srgbClr val="002060"/>
                </a:solidFill>
              </a:rPr>
              <a:t>. f</a:t>
            </a:r>
            <a:r>
              <a:rPr lang="hr-HR" altLang="sr-Latn-RS" b="1" i="1" dirty="0" smtClean="0">
                <a:solidFill>
                  <a:srgbClr val="002060"/>
                </a:solidFill>
              </a:rPr>
              <a:t>aza  </a:t>
            </a:r>
            <a:r>
              <a:rPr lang="hr-HR" altLang="sr-Latn-RS" b="1" dirty="0">
                <a:solidFill>
                  <a:srgbClr val="002060"/>
                </a:solidFill>
              </a:rPr>
              <a:t>	</a:t>
            </a:r>
            <a:r>
              <a:rPr lang="hr-HR" altLang="sr-Latn-RS" b="1" dirty="0" smtClean="0">
                <a:solidFill>
                  <a:srgbClr val="002060"/>
                </a:solidFill>
              </a:rPr>
              <a:t>Izvješće</a:t>
            </a:r>
            <a:r>
              <a:rPr lang="hr-HR" altLang="sr-Latn-RS" b="1" dirty="0">
                <a:solidFill>
                  <a:srgbClr val="002060"/>
                </a:solidFill>
              </a:rPr>
              <a:t/>
            </a:r>
            <a:br>
              <a:rPr lang="hr-HR" altLang="sr-Latn-RS" b="1" dirty="0">
                <a:solidFill>
                  <a:srgbClr val="002060"/>
                </a:solidFill>
              </a:rPr>
            </a:br>
            <a:r>
              <a:rPr lang="hr-HR" altLang="sr-Latn-RS" b="1" dirty="0">
                <a:solidFill>
                  <a:srgbClr val="002060"/>
                </a:solidFill>
              </a:rPr>
              <a:t>	</a:t>
            </a:r>
            <a:r>
              <a:rPr lang="hr-HR" altLang="sr-Latn-RS" b="1" dirty="0" smtClean="0">
                <a:solidFill>
                  <a:srgbClr val="002060"/>
                </a:solidFill>
              </a:rPr>
              <a:t>	</a:t>
            </a:r>
            <a:r>
              <a:rPr lang="hr-HR" altLang="sr-Latn-RS" b="1" i="1" dirty="0" smtClean="0">
                <a:solidFill>
                  <a:srgbClr val="002060"/>
                </a:solidFill>
              </a:rPr>
              <a:t>IV</a:t>
            </a:r>
            <a:r>
              <a:rPr lang="hr-HR" altLang="sr-Latn-RS" b="1" i="1" dirty="0">
                <a:solidFill>
                  <a:srgbClr val="002060"/>
                </a:solidFill>
              </a:rPr>
              <a:t>. faza</a:t>
            </a:r>
            <a:r>
              <a:rPr lang="hr-HR" altLang="sr-Latn-RS" b="1" dirty="0">
                <a:solidFill>
                  <a:srgbClr val="002060"/>
                </a:solidFill>
              </a:rPr>
              <a:t> 	Naknadno praćenje </a:t>
            </a:r>
            <a:br>
              <a:rPr lang="hr-HR" altLang="sr-Latn-RS" b="1" dirty="0">
                <a:solidFill>
                  <a:srgbClr val="002060"/>
                </a:solidFill>
              </a:rPr>
            </a:br>
            <a:r>
              <a:rPr lang="hr-HR" altLang="sr-Latn-RS" dirty="0">
                <a:solidFill>
                  <a:srgbClr val="002060"/>
                </a:solidFill>
              </a:rPr>
              <a:t/>
            </a:r>
            <a:br>
              <a:rPr lang="hr-HR" altLang="sr-Latn-RS" dirty="0">
                <a:solidFill>
                  <a:srgbClr val="002060"/>
                </a:solidFill>
              </a:rPr>
            </a:b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642914" cy="563562"/>
          </a:xfrm>
        </p:spPr>
        <p:txBody>
          <a:bodyPr/>
          <a:lstStyle/>
          <a:p>
            <a:r>
              <a:rPr lang="hr-HR" altLang="sr-Latn-RS" b="1" dirty="0"/>
              <a:t>POSTUPAK VANJSKE PROSUDBE</a:t>
            </a:r>
          </a:p>
        </p:txBody>
      </p:sp>
    </p:spTree>
    <p:extLst>
      <p:ext uri="{BB962C8B-B14F-4D97-AF65-F5344CB8AC3E}">
        <p14:creationId xmlns:p14="http://schemas.microsoft.com/office/powerpoint/2010/main" val="25881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altLang="sr-Latn-RS" dirty="0"/>
              <a:t>Dogovaranje vanjske prosudbe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altLang="sr-Latn-RS" dirty="0"/>
              <a:t>Prikupljanje podataka: VU </a:t>
            </a:r>
            <a:r>
              <a:rPr lang="hr-HR" altLang="sr-Latn-RS" dirty="0">
                <a:sym typeface="Symbol" pitchFamily="18" charset="2"/>
              </a:rPr>
              <a:t> AZVO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altLang="sr-Latn-RS" dirty="0">
                <a:sym typeface="Symbol" pitchFamily="18" charset="2"/>
              </a:rPr>
              <a:t>Odabir i imenovanje članova Povjerenstva za vanjsku prosudbu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altLang="sr-Latn-RS" dirty="0">
                <a:sym typeface="Symbol" pitchFamily="18" charset="2"/>
              </a:rPr>
              <a:t>Imenovanje koordinatora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altLang="sr-Latn-RS" dirty="0">
                <a:sym typeface="Symbol" pitchFamily="18" charset="2"/>
              </a:rPr>
              <a:t>Dokumenti AZVO  VU, Povjerenstvo</a:t>
            </a:r>
            <a:endParaRPr lang="hr-HR" altLang="sr-Latn-RS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7" y="327819"/>
            <a:ext cx="7445691" cy="563562"/>
          </a:xfrm>
        </p:spPr>
        <p:txBody>
          <a:bodyPr/>
          <a:lstStyle/>
          <a:p>
            <a:r>
              <a:rPr lang="sr-Latn-CS" altLang="sr-Latn-RS" b="1" dirty="0"/>
              <a:t>I. faza: Planiranje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8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8"/>
          <p:cNvGrpSpPr>
            <a:grpSpLocks/>
          </p:cNvGrpSpPr>
          <p:nvPr/>
        </p:nvGrpSpPr>
        <p:grpSpPr bwMode="auto">
          <a:xfrm>
            <a:off x="1924050" y="1485900"/>
            <a:ext cx="5159375" cy="4460875"/>
            <a:chOff x="1991700" y="1600936"/>
            <a:chExt cx="5160598" cy="4460412"/>
          </a:xfrm>
        </p:grpSpPr>
        <p:sp>
          <p:nvSpPr>
            <p:cNvPr id="17" name="Freeform 16"/>
            <p:cNvSpPr/>
            <p:nvPr/>
          </p:nvSpPr>
          <p:spPr>
            <a:xfrm>
              <a:off x="3828873" y="1600936"/>
              <a:ext cx="1486252" cy="966688"/>
            </a:xfrm>
            <a:custGeom>
              <a:avLst/>
              <a:gdLst>
                <a:gd name="connsiteX0" fmla="*/ 0 w 1486792"/>
                <a:gd name="connsiteY0" fmla="*/ 161072 h 966415"/>
                <a:gd name="connsiteX1" fmla="*/ 161072 w 1486792"/>
                <a:gd name="connsiteY1" fmla="*/ 0 h 966415"/>
                <a:gd name="connsiteX2" fmla="*/ 1325720 w 1486792"/>
                <a:gd name="connsiteY2" fmla="*/ 0 h 966415"/>
                <a:gd name="connsiteX3" fmla="*/ 1486792 w 1486792"/>
                <a:gd name="connsiteY3" fmla="*/ 161072 h 966415"/>
                <a:gd name="connsiteX4" fmla="*/ 1486792 w 1486792"/>
                <a:gd name="connsiteY4" fmla="*/ 805343 h 966415"/>
                <a:gd name="connsiteX5" fmla="*/ 1325720 w 1486792"/>
                <a:gd name="connsiteY5" fmla="*/ 966415 h 966415"/>
                <a:gd name="connsiteX6" fmla="*/ 161072 w 1486792"/>
                <a:gd name="connsiteY6" fmla="*/ 966415 h 966415"/>
                <a:gd name="connsiteX7" fmla="*/ 0 w 1486792"/>
                <a:gd name="connsiteY7" fmla="*/ 805343 h 966415"/>
                <a:gd name="connsiteX8" fmla="*/ 0 w 1486792"/>
                <a:gd name="connsiteY8" fmla="*/ 161072 h 96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792" h="966415">
                  <a:moveTo>
                    <a:pt x="0" y="161072"/>
                  </a:moveTo>
                  <a:cubicBezTo>
                    <a:pt x="0" y="72114"/>
                    <a:pt x="72114" y="0"/>
                    <a:pt x="161072" y="0"/>
                  </a:cubicBezTo>
                  <a:lnTo>
                    <a:pt x="1325720" y="0"/>
                  </a:lnTo>
                  <a:cubicBezTo>
                    <a:pt x="1414678" y="0"/>
                    <a:pt x="1486792" y="72114"/>
                    <a:pt x="1486792" y="161072"/>
                  </a:cubicBezTo>
                  <a:lnTo>
                    <a:pt x="1486792" y="805343"/>
                  </a:lnTo>
                  <a:cubicBezTo>
                    <a:pt x="1486792" y="894301"/>
                    <a:pt x="1414678" y="966415"/>
                    <a:pt x="1325720" y="966415"/>
                  </a:cubicBezTo>
                  <a:lnTo>
                    <a:pt x="161072" y="966415"/>
                  </a:lnTo>
                  <a:cubicBezTo>
                    <a:pt x="72114" y="966415"/>
                    <a:pt x="0" y="894301"/>
                    <a:pt x="0" y="805343"/>
                  </a:cubicBezTo>
                  <a:lnTo>
                    <a:pt x="0" y="16107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111946" tIns="111946" rIns="111946" bIns="111946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6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Student</a:t>
              </a: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641142" y="2083486"/>
              <a:ext cx="3861715" cy="3863574"/>
            </a:xfrm>
            <a:custGeom>
              <a:avLst/>
              <a:gdLst>
                <a:gd name="T0" fmla="*/ 2685052 w 3861715"/>
                <a:gd name="T1" fmla="*/ 153092 h 3863574"/>
                <a:gd name="T2" fmla="*/ 2685052 w 3861715"/>
                <a:gd name="T3" fmla="*/ 153091 h 3863574"/>
                <a:gd name="T4" fmla="*/ 3526432 w 3861715"/>
                <a:gd name="T5" fmla="*/ 842204 h 3863574"/>
                <a:gd name="T6" fmla="*/ 0 60000 65536"/>
                <a:gd name="T7" fmla="*/ 0 60000 65536"/>
                <a:gd name="T8" fmla="*/ 0 60000 65536"/>
                <a:gd name="T9" fmla="*/ 0 w 3861715"/>
                <a:gd name="T10" fmla="*/ 0 h 3863574"/>
                <a:gd name="T11" fmla="*/ 3861715 w 3861715"/>
                <a:gd name="T12" fmla="*/ 3863574 h 3863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1715" h="3863574">
                  <a:moveTo>
                    <a:pt x="2685052" y="153092"/>
                  </a:moveTo>
                  <a:lnTo>
                    <a:pt x="2685052" y="153091"/>
                  </a:lnTo>
                  <a:cubicBezTo>
                    <a:pt x="3025729" y="297462"/>
                    <a:pt x="3317768" y="536650"/>
                    <a:pt x="3526432" y="842204"/>
                  </a:cubicBezTo>
                </a:path>
              </a:pathLst>
            </a:custGeom>
            <a:noFill/>
            <a:ln w="9525" cap="flat" cmpd="sng" algn="ctr">
              <a:solidFill>
                <a:srgbClr val="2F2F98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666046" y="2935885"/>
              <a:ext cx="1486252" cy="966687"/>
            </a:xfrm>
            <a:custGeom>
              <a:avLst/>
              <a:gdLst>
                <a:gd name="connsiteX0" fmla="*/ 0 w 1486792"/>
                <a:gd name="connsiteY0" fmla="*/ 161072 h 966415"/>
                <a:gd name="connsiteX1" fmla="*/ 161072 w 1486792"/>
                <a:gd name="connsiteY1" fmla="*/ 0 h 966415"/>
                <a:gd name="connsiteX2" fmla="*/ 1325720 w 1486792"/>
                <a:gd name="connsiteY2" fmla="*/ 0 h 966415"/>
                <a:gd name="connsiteX3" fmla="*/ 1486792 w 1486792"/>
                <a:gd name="connsiteY3" fmla="*/ 161072 h 966415"/>
                <a:gd name="connsiteX4" fmla="*/ 1486792 w 1486792"/>
                <a:gd name="connsiteY4" fmla="*/ 805343 h 966415"/>
                <a:gd name="connsiteX5" fmla="*/ 1325720 w 1486792"/>
                <a:gd name="connsiteY5" fmla="*/ 966415 h 966415"/>
                <a:gd name="connsiteX6" fmla="*/ 161072 w 1486792"/>
                <a:gd name="connsiteY6" fmla="*/ 966415 h 966415"/>
                <a:gd name="connsiteX7" fmla="*/ 0 w 1486792"/>
                <a:gd name="connsiteY7" fmla="*/ 805343 h 966415"/>
                <a:gd name="connsiteX8" fmla="*/ 0 w 1486792"/>
                <a:gd name="connsiteY8" fmla="*/ 161072 h 96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792" h="966415">
                  <a:moveTo>
                    <a:pt x="0" y="161072"/>
                  </a:moveTo>
                  <a:cubicBezTo>
                    <a:pt x="0" y="72114"/>
                    <a:pt x="72114" y="0"/>
                    <a:pt x="161072" y="0"/>
                  </a:cubicBezTo>
                  <a:lnTo>
                    <a:pt x="1325720" y="0"/>
                  </a:lnTo>
                  <a:cubicBezTo>
                    <a:pt x="1414678" y="0"/>
                    <a:pt x="1486792" y="72114"/>
                    <a:pt x="1486792" y="161072"/>
                  </a:cubicBezTo>
                  <a:lnTo>
                    <a:pt x="1486792" y="805343"/>
                  </a:lnTo>
                  <a:cubicBezTo>
                    <a:pt x="1486792" y="894301"/>
                    <a:pt x="1414678" y="966415"/>
                    <a:pt x="1325720" y="966415"/>
                  </a:cubicBezTo>
                  <a:lnTo>
                    <a:pt x="161072" y="966415"/>
                  </a:lnTo>
                  <a:cubicBezTo>
                    <a:pt x="72114" y="966415"/>
                    <a:pt x="0" y="894301"/>
                    <a:pt x="0" y="805343"/>
                  </a:cubicBezTo>
                  <a:lnTo>
                    <a:pt x="0" y="16107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111946" tIns="111946" rIns="111946" bIns="111946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hr-HR" sz="16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Profesor, domaći</a:t>
              </a:r>
              <a:endParaRPr lang="en-US" sz="16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641142" y="2083486"/>
              <a:ext cx="3861715" cy="3863574"/>
            </a:xfrm>
            <a:custGeom>
              <a:avLst/>
              <a:gdLst>
                <a:gd name="T0" fmla="*/ 3860210 w 3861715"/>
                <a:gd name="T1" fmla="*/ 1830145 h 3863574"/>
                <a:gd name="T2" fmla="*/ 3860210 w 3861715"/>
                <a:gd name="T3" fmla="*/ 1830144 h 3863574"/>
                <a:gd name="T4" fmla="*/ 3862868 w 3861715"/>
                <a:gd name="T5" fmla="*/ 1931434 h 3863574"/>
                <a:gd name="T6" fmla="*/ 3540008 w 3861715"/>
                <a:gd name="T7" fmla="*/ 3000510 h 38635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1715"/>
                <a:gd name="T13" fmla="*/ 0 h 3863574"/>
                <a:gd name="T14" fmla="*/ 3861715 w 3861715"/>
                <a:gd name="T15" fmla="*/ 3863574 h 38635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1715" h="3863574">
                  <a:moveTo>
                    <a:pt x="3860210" y="1830145"/>
                  </a:moveTo>
                  <a:lnTo>
                    <a:pt x="3860210" y="1830144"/>
                  </a:lnTo>
                  <a:cubicBezTo>
                    <a:pt x="3861981" y="1863878"/>
                    <a:pt x="3862868" y="1897653"/>
                    <a:pt x="3862868" y="1931434"/>
                  </a:cubicBezTo>
                  <a:cubicBezTo>
                    <a:pt x="3862868" y="2311810"/>
                    <a:pt x="3750552" y="2683718"/>
                    <a:pt x="3540008" y="3000510"/>
                  </a:cubicBezTo>
                </a:path>
              </a:pathLst>
            </a:custGeom>
            <a:noFill/>
            <a:ln w="9525" cap="flat" cmpd="sng" algn="ctr">
              <a:solidFill>
                <a:srgbClr val="2F2F98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64204" y="5094661"/>
              <a:ext cx="1748252" cy="966687"/>
            </a:xfrm>
            <a:custGeom>
              <a:avLst/>
              <a:gdLst>
                <a:gd name="connsiteX0" fmla="*/ 0 w 1486792"/>
                <a:gd name="connsiteY0" fmla="*/ 161072 h 966415"/>
                <a:gd name="connsiteX1" fmla="*/ 161072 w 1486792"/>
                <a:gd name="connsiteY1" fmla="*/ 0 h 966415"/>
                <a:gd name="connsiteX2" fmla="*/ 1325720 w 1486792"/>
                <a:gd name="connsiteY2" fmla="*/ 0 h 966415"/>
                <a:gd name="connsiteX3" fmla="*/ 1486792 w 1486792"/>
                <a:gd name="connsiteY3" fmla="*/ 161072 h 966415"/>
                <a:gd name="connsiteX4" fmla="*/ 1486792 w 1486792"/>
                <a:gd name="connsiteY4" fmla="*/ 805343 h 966415"/>
                <a:gd name="connsiteX5" fmla="*/ 1325720 w 1486792"/>
                <a:gd name="connsiteY5" fmla="*/ 966415 h 966415"/>
                <a:gd name="connsiteX6" fmla="*/ 161072 w 1486792"/>
                <a:gd name="connsiteY6" fmla="*/ 966415 h 966415"/>
                <a:gd name="connsiteX7" fmla="*/ 0 w 1486792"/>
                <a:gd name="connsiteY7" fmla="*/ 805343 h 966415"/>
                <a:gd name="connsiteX8" fmla="*/ 0 w 1486792"/>
                <a:gd name="connsiteY8" fmla="*/ 161072 h 96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792" h="966415">
                  <a:moveTo>
                    <a:pt x="0" y="161072"/>
                  </a:moveTo>
                  <a:cubicBezTo>
                    <a:pt x="0" y="72114"/>
                    <a:pt x="72114" y="0"/>
                    <a:pt x="161072" y="0"/>
                  </a:cubicBezTo>
                  <a:lnTo>
                    <a:pt x="1325720" y="0"/>
                  </a:lnTo>
                  <a:cubicBezTo>
                    <a:pt x="1414678" y="0"/>
                    <a:pt x="1486792" y="72114"/>
                    <a:pt x="1486792" y="161072"/>
                  </a:cubicBezTo>
                  <a:lnTo>
                    <a:pt x="1486792" y="805343"/>
                  </a:lnTo>
                  <a:cubicBezTo>
                    <a:pt x="1486792" y="894301"/>
                    <a:pt x="1414678" y="966415"/>
                    <a:pt x="1325720" y="966415"/>
                  </a:cubicBezTo>
                  <a:lnTo>
                    <a:pt x="161072" y="966415"/>
                  </a:lnTo>
                  <a:cubicBezTo>
                    <a:pt x="72114" y="966415"/>
                    <a:pt x="0" y="894301"/>
                    <a:pt x="0" y="805343"/>
                  </a:cubicBezTo>
                  <a:lnTo>
                    <a:pt x="0" y="16107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111946" tIns="111946" rIns="111946" bIns="111946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hr-HR" sz="16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Predstavnik gospodarstva</a:t>
              </a:r>
              <a:endParaRPr lang="en-US" sz="16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2641142" y="2083486"/>
              <a:ext cx="3861715" cy="3863574"/>
            </a:xfrm>
            <a:custGeom>
              <a:avLst/>
              <a:gdLst>
                <a:gd name="T0" fmla="*/ 2315628 w 3861715"/>
                <a:gd name="T1" fmla="*/ 3824271 h 3863574"/>
                <a:gd name="T2" fmla="*/ 2315628 w 3861715"/>
                <a:gd name="T3" fmla="*/ 3824271 h 3863574"/>
                <a:gd name="T4" fmla="*/ 1931434 w 3861715"/>
                <a:gd name="T5" fmla="*/ 3862868 h 3863574"/>
                <a:gd name="T6" fmla="*/ 1547239 w 3861715"/>
                <a:gd name="T7" fmla="*/ 3824270 h 38635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1715"/>
                <a:gd name="T13" fmla="*/ 0 h 3863574"/>
                <a:gd name="T14" fmla="*/ 3861715 w 3861715"/>
                <a:gd name="T15" fmla="*/ 3863574 h 38635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1715" h="3863574">
                  <a:moveTo>
                    <a:pt x="2315628" y="3824271"/>
                  </a:moveTo>
                  <a:lnTo>
                    <a:pt x="2315628" y="3824271"/>
                  </a:lnTo>
                  <a:cubicBezTo>
                    <a:pt x="2189174" y="3849937"/>
                    <a:pt x="2060466" y="3862867"/>
                    <a:pt x="1931434" y="3862868"/>
                  </a:cubicBezTo>
                  <a:cubicBezTo>
                    <a:pt x="1802401" y="3862868"/>
                    <a:pt x="1673693" y="3849937"/>
                    <a:pt x="1547239" y="3824270"/>
                  </a:cubicBezTo>
                </a:path>
              </a:pathLst>
            </a:custGeom>
            <a:noFill/>
            <a:ln w="9525" cap="flat" cmpd="sng" algn="ctr">
              <a:solidFill>
                <a:srgbClr val="2F2F98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693541" y="5094661"/>
              <a:ext cx="1486252" cy="966687"/>
            </a:xfrm>
            <a:custGeom>
              <a:avLst/>
              <a:gdLst>
                <a:gd name="connsiteX0" fmla="*/ 0 w 1486792"/>
                <a:gd name="connsiteY0" fmla="*/ 161072 h 966415"/>
                <a:gd name="connsiteX1" fmla="*/ 161072 w 1486792"/>
                <a:gd name="connsiteY1" fmla="*/ 0 h 966415"/>
                <a:gd name="connsiteX2" fmla="*/ 1325720 w 1486792"/>
                <a:gd name="connsiteY2" fmla="*/ 0 h 966415"/>
                <a:gd name="connsiteX3" fmla="*/ 1486792 w 1486792"/>
                <a:gd name="connsiteY3" fmla="*/ 161072 h 966415"/>
                <a:gd name="connsiteX4" fmla="*/ 1486792 w 1486792"/>
                <a:gd name="connsiteY4" fmla="*/ 805343 h 966415"/>
                <a:gd name="connsiteX5" fmla="*/ 1325720 w 1486792"/>
                <a:gd name="connsiteY5" fmla="*/ 966415 h 966415"/>
                <a:gd name="connsiteX6" fmla="*/ 161072 w 1486792"/>
                <a:gd name="connsiteY6" fmla="*/ 966415 h 966415"/>
                <a:gd name="connsiteX7" fmla="*/ 0 w 1486792"/>
                <a:gd name="connsiteY7" fmla="*/ 805343 h 966415"/>
                <a:gd name="connsiteX8" fmla="*/ 0 w 1486792"/>
                <a:gd name="connsiteY8" fmla="*/ 161072 h 96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792" h="966415">
                  <a:moveTo>
                    <a:pt x="0" y="161072"/>
                  </a:moveTo>
                  <a:cubicBezTo>
                    <a:pt x="0" y="72114"/>
                    <a:pt x="72114" y="0"/>
                    <a:pt x="161072" y="0"/>
                  </a:cubicBezTo>
                  <a:lnTo>
                    <a:pt x="1325720" y="0"/>
                  </a:lnTo>
                  <a:cubicBezTo>
                    <a:pt x="1414678" y="0"/>
                    <a:pt x="1486792" y="72114"/>
                    <a:pt x="1486792" y="161072"/>
                  </a:cubicBezTo>
                  <a:lnTo>
                    <a:pt x="1486792" y="805343"/>
                  </a:lnTo>
                  <a:cubicBezTo>
                    <a:pt x="1486792" y="894301"/>
                    <a:pt x="1414678" y="966415"/>
                    <a:pt x="1325720" y="966415"/>
                  </a:cubicBezTo>
                  <a:lnTo>
                    <a:pt x="161072" y="966415"/>
                  </a:lnTo>
                  <a:cubicBezTo>
                    <a:pt x="72114" y="966415"/>
                    <a:pt x="0" y="894301"/>
                    <a:pt x="0" y="805343"/>
                  </a:cubicBezTo>
                  <a:lnTo>
                    <a:pt x="0" y="16107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111946" tIns="111946" rIns="111946" bIns="111946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hr-HR" sz="16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Predstavnik</a:t>
              </a:r>
            </a:p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hr-HR" sz="16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AZVO</a:t>
              </a:r>
              <a:endParaRPr lang="en-US" sz="16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2641142" y="2083486"/>
              <a:ext cx="3861715" cy="3863574"/>
            </a:xfrm>
            <a:custGeom>
              <a:avLst/>
              <a:gdLst>
                <a:gd name="T0" fmla="*/ 322859 w 3861715"/>
                <a:gd name="T1" fmla="*/ 3000510 h 3863574"/>
                <a:gd name="T2" fmla="*/ 322858 w 3861715"/>
                <a:gd name="T3" fmla="*/ 3000510 h 3863574"/>
                <a:gd name="T4" fmla="*/ 0 w 3861715"/>
                <a:gd name="T5" fmla="*/ 1931434 h 3863574"/>
                <a:gd name="T6" fmla="*/ 2657 w 3861715"/>
                <a:gd name="T7" fmla="*/ 1830145 h 38635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1715"/>
                <a:gd name="T13" fmla="*/ 0 h 3863574"/>
                <a:gd name="T14" fmla="*/ 3861715 w 3861715"/>
                <a:gd name="T15" fmla="*/ 3863574 h 38635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1715" h="3863574">
                  <a:moveTo>
                    <a:pt x="322859" y="3000510"/>
                  </a:moveTo>
                  <a:lnTo>
                    <a:pt x="322858" y="3000510"/>
                  </a:lnTo>
                  <a:cubicBezTo>
                    <a:pt x="112315" y="2683717"/>
                    <a:pt x="0" y="2311809"/>
                    <a:pt x="0" y="1931434"/>
                  </a:cubicBezTo>
                  <a:cubicBezTo>
                    <a:pt x="-1" y="1897653"/>
                    <a:pt x="886" y="1863878"/>
                    <a:pt x="2657" y="1830145"/>
                  </a:cubicBezTo>
                </a:path>
              </a:pathLst>
            </a:custGeom>
            <a:noFill/>
            <a:ln w="9525" cap="flat" cmpd="sng" algn="ctr">
              <a:solidFill>
                <a:srgbClr val="2F2F98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91700" y="2935885"/>
              <a:ext cx="1486252" cy="966687"/>
            </a:xfrm>
            <a:custGeom>
              <a:avLst/>
              <a:gdLst>
                <a:gd name="connsiteX0" fmla="*/ 0 w 1486792"/>
                <a:gd name="connsiteY0" fmla="*/ 161072 h 966415"/>
                <a:gd name="connsiteX1" fmla="*/ 161072 w 1486792"/>
                <a:gd name="connsiteY1" fmla="*/ 0 h 966415"/>
                <a:gd name="connsiteX2" fmla="*/ 1325720 w 1486792"/>
                <a:gd name="connsiteY2" fmla="*/ 0 h 966415"/>
                <a:gd name="connsiteX3" fmla="*/ 1486792 w 1486792"/>
                <a:gd name="connsiteY3" fmla="*/ 161072 h 966415"/>
                <a:gd name="connsiteX4" fmla="*/ 1486792 w 1486792"/>
                <a:gd name="connsiteY4" fmla="*/ 805343 h 966415"/>
                <a:gd name="connsiteX5" fmla="*/ 1325720 w 1486792"/>
                <a:gd name="connsiteY5" fmla="*/ 966415 h 966415"/>
                <a:gd name="connsiteX6" fmla="*/ 161072 w 1486792"/>
                <a:gd name="connsiteY6" fmla="*/ 966415 h 966415"/>
                <a:gd name="connsiteX7" fmla="*/ 0 w 1486792"/>
                <a:gd name="connsiteY7" fmla="*/ 805343 h 966415"/>
                <a:gd name="connsiteX8" fmla="*/ 0 w 1486792"/>
                <a:gd name="connsiteY8" fmla="*/ 161072 h 96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792" h="966415">
                  <a:moveTo>
                    <a:pt x="0" y="161072"/>
                  </a:moveTo>
                  <a:cubicBezTo>
                    <a:pt x="0" y="72114"/>
                    <a:pt x="72114" y="0"/>
                    <a:pt x="161072" y="0"/>
                  </a:cubicBezTo>
                  <a:lnTo>
                    <a:pt x="1325720" y="0"/>
                  </a:lnTo>
                  <a:cubicBezTo>
                    <a:pt x="1414678" y="0"/>
                    <a:pt x="1486792" y="72114"/>
                    <a:pt x="1486792" y="161072"/>
                  </a:cubicBezTo>
                  <a:lnTo>
                    <a:pt x="1486792" y="805343"/>
                  </a:lnTo>
                  <a:cubicBezTo>
                    <a:pt x="1486792" y="894301"/>
                    <a:pt x="1414678" y="966415"/>
                    <a:pt x="1325720" y="966415"/>
                  </a:cubicBezTo>
                  <a:lnTo>
                    <a:pt x="161072" y="966415"/>
                  </a:lnTo>
                  <a:cubicBezTo>
                    <a:pt x="72114" y="966415"/>
                    <a:pt x="0" y="894301"/>
                    <a:pt x="0" y="805343"/>
                  </a:cubicBezTo>
                  <a:lnTo>
                    <a:pt x="0" y="16107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FFFFF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FFFFF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111946" tIns="111946" rIns="111946" bIns="111946" spcCol="1270" anchor="ctr"/>
            <a:lstStyle/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hr-HR" sz="16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Profesor,</a:t>
              </a:r>
            </a:p>
            <a:p>
              <a:pPr algn="ctr" defTabSz="7556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hr-HR" sz="1600" b="1" kern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stranac</a:t>
              </a:r>
              <a:endParaRPr lang="en-US" sz="16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2641142" y="2083486"/>
              <a:ext cx="3861715" cy="3863574"/>
            </a:xfrm>
            <a:custGeom>
              <a:avLst/>
              <a:gdLst>
                <a:gd name="T0" fmla="*/ 336435 w 3861715"/>
                <a:gd name="T1" fmla="*/ 842205 h 3863574"/>
                <a:gd name="T2" fmla="*/ 336434 w 3861715"/>
                <a:gd name="T3" fmla="*/ 842204 h 3863574"/>
                <a:gd name="T4" fmla="*/ 1177814 w 3861715"/>
                <a:gd name="T5" fmla="*/ 153091 h 3863574"/>
                <a:gd name="T6" fmla="*/ 0 60000 65536"/>
                <a:gd name="T7" fmla="*/ 0 60000 65536"/>
                <a:gd name="T8" fmla="*/ 0 60000 65536"/>
                <a:gd name="T9" fmla="*/ 0 w 3861715"/>
                <a:gd name="T10" fmla="*/ 0 h 3863574"/>
                <a:gd name="T11" fmla="*/ 3861715 w 3861715"/>
                <a:gd name="T12" fmla="*/ 3863574 h 38635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61715" h="3863574">
                  <a:moveTo>
                    <a:pt x="336435" y="842205"/>
                  </a:moveTo>
                  <a:lnTo>
                    <a:pt x="336434" y="842204"/>
                  </a:lnTo>
                  <a:cubicBezTo>
                    <a:pt x="545098" y="536650"/>
                    <a:pt x="837137" y="297462"/>
                    <a:pt x="1177814" y="153091"/>
                  </a:cubicBezTo>
                </a:path>
              </a:pathLst>
            </a:custGeom>
            <a:noFill/>
            <a:ln w="9525" cap="flat" cmpd="sng" algn="ctr">
              <a:solidFill>
                <a:srgbClr val="2F2F98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r-HR" altLang="sr-Latn-RS" sz="3600" b="1" smtClean="0">
                <a:solidFill>
                  <a:srgbClr val="002060"/>
                </a:solidFill>
              </a:rPr>
              <a:t>Povjerenstvo za vanjsku prosudbu</a:t>
            </a:r>
            <a:endParaRPr lang="en-US" altLang="sr-Latn-RS" sz="3600" b="1" smtClean="0">
              <a:solidFill>
                <a:srgbClr val="002060"/>
              </a:solidFill>
            </a:endParaRPr>
          </a:p>
        </p:txBody>
      </p:sp>
      <p:sp>
        <p:nvSpPr>
          <p:cNvPr id="14339" name="Content Placeholder 16"/>
          <p:cNvSpPr>
            <a:spLocks noGrp="1"/>
          </p:cNvSpPr>
          <p:nvPr>
            <p:ph idx="1"/>
          </p:nvPr>
        </p:nvSpPr>
        <p:spPr>
          <a:xfrm>
            <a:off x="857250" y="1785938"/>
            <a:ext cx="2357438" cy="857250"/>
          </a:xfrm>
          <a:solidFill>
            <a:srgbClr val="4F81BD"/>
          </a:solidFill>
          <a:ln w="25400" cap="flat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smtClean="0">
                <a:solidFill>
                  <a:srgbClr val="FFFFFF"/>
                </a:solidFill>
              </a:rPr>
              <a:t>AZVO koordinator </a:t>
            </a:r>
            <a:r>
              <a:rPr lang="en-US" altLang="sr-Latn-RS" sz="1800" smtClean="0">
                <a:solidFill>
                  <a:srgbClr val="FFFFFF"/>
                </a:solidFill>
              </a:rPr>
              <a:t>+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sr-Latn-RS" sz="1800" smtClean="0">
                <a:solidFill>
                  <a:srgbClr val="FFFFFF"/>
                </a:solidFill>
              </a:rPr>
              <a:t>A</a:t>
            </a:r>
            <a:r>
              <a:rPr lang="hr-HR" altLang="sr-Latn-RS" sz="1800" smtClean="0">
                <a:solidFill>
                  <a:srgbClr val="FFFFFF"/>
                </a:solidFill>
              </a:rPr>
              <a:t>ZVO prevoditelj</a:t>
            </a:r>
            <a:endParaRPr lang="en-US" altLang="sr-Latn-RS" sz="18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434352"/>
            <a:ext cx="8779859" cy="469181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r-HR" altLang="sr-Latn-RS" sz="2600" dirty="0"/>
              <a:t>Članovi povjerenstva biraju se prema sljedećim kriterijima</a:t>
            </a:r>
            <a:r>
              <a:rPr lang="hr-HR" altLang="sr-Latn-RS" sz="2600" dirty="0" smtClean="0"/>
              <a:t>:</a:t>
            </a:r>
            <a:endParaRPr lang="hr-HR" altLang="sr-Latn-RS" sz="2600" dirty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altLang="sr-Latn-RS" sz="2400" dirty="0"/>
              <a:t>dobro poznavanje područja visokog obrazovanja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altLang="sr-Latn-RS" sz="2400" dirty="0"/>
              <a:t>poznavanje sustava osiguravanja kvalitete i upravljanja  kvalitetom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altLang="sr-Latn-RS" sz="2400" dirty="0"/>
              <a:t>sudjelovanje na seminarima za vanjsku prosudbu koje organizira Agencija; certifikat; baza; kontinuirana obuka.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786350" cy="5635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r-HR" altLang="sr-Latn-RS" b="1" dirty="0"/>
              <a:t>Kriteriji za izbor povjerenstva</a:t>
            </a:r>
          </a:p>
        </p:txBody>
      </p:sp>
    </p:spTree>
    <p:extLst>
      <p:ext uri="{BB962C8B-B14F-4D97-AF65-F5344CB8AC3E}">
        <p14:creationId xmlns:p14="http://schemas.microsoft.com/office/powerpoint/2010/main" val="13772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380565"/>
            <a:ext cx="8779859" cy="4536142"/>
          </a:xfrm>
        </p:spPr>
        <p:txBody>
          <a:bodyPr/>
          <a:lstStyle/>
          <a:p>
            <a:r>
              <a:rPr lang="hr-HR" altLang="sr-Latn-RS" sz="2800" dirty="0"/>
              <a:t>Procjena materijala: VU </a:t>
            </a:r>
            <a:r>
              <a:rPr lang="hr-HR" altLang="sr-Latn-RS" sz="2800" dirty="0">
                <a:sym typeface="Symbol" pitchFamily="18" charset="2"/>
              </a:rPr>
              <a:t> AZVO  Povjerenstvo </a:t>
            </a:r>
          </a:p>
          <a:p>
            <a:pPr>
              <a:buFontTx/>
              <a:buNone/>
            </a:pPr>
            <a:r>
              <a:rPr lang="hr-HR" altLang="sr-Latn-RS" sz="2800" dirty="0">
                <a:sym typeface="Symbol" pitchFamily="18" charset="2"/>
              </a:rPr>
              <a:t>	(</a:t>
            </a:r>
            <a:r>
              <a:rPr lang="hr-HR" altLang="sr-Latn-RS" sz="2800" dirty="0"/>
              <a:t>2 mjeseca prije posjeta</a:t>
            </a:r>
            <a:r>
              <a:rPr lang="hr-HR" altLang="sr-Latn-RS" sz="2800" dirty="0" smtClean="0"/>
              <a:t>)</a:t>
            </a:r>
          </a:p>
          <a:p>
            <a:pPr>
              <a:buFontTx/>
              <a:buNone/>
            </a:pPr>
            <a:endParaRPr lang="hr-HR" altLang="sr-Latn-RS" sz="1600" dirty="0" smtClean="0"/>
          </a:p>
          <a:p>
            <a:r>
              <a:rPr lang="hr-HR" altLang="sr-Latn-RS" sz="2800" dirty="0" smtClean="0"/>
              <a:t>Sastanak </a:t>
            </a:r>
            <a:r>
              <a:rPr lang="hr-HR" altLang="sr-Latn-RS" sz="2800" dirty="0"/>
              <a:t>Povjerenstva (1 mjesec prije posjeta)</a:t>
            </a:r>
            <a:r>
              <a:rPr lang="hr-HR" altLang="sr-Latn-RS" sz="2800" dirty="0">
                <a:sym typeface="Symbol" pitchFamily="18" charset="2"/>
              </a:rPr>
              <a:t>  program posjeta  VU</a:t>
            </a:r>
          </a:p>
          <a:p>
            <a:pPr>
              <a:buFontTx/>
              <a:buNone/>
            </a:pPr>
            <a:endParaRPr lang="hr-HR" altLang="sr-Latn-RS" sz="1600" dirty="0"/>
          </a:p>
          <a:p>
            <a:r>
              <a:rPr lang="hr-HR" altLang="sr-Latn-RS" sz="2800" dirty="0"/>
              <a:t>Posjet</a:t>
            </a:r>
          </a:p>
          <a:p>
            <a:pPr>
              <a:buFontTx/>
              <a:buNone/>
            </a:pPr>
            <a:endParaRPr lang="hr-HR" altLang="sr-Latn-RS" sz="1600" dirty="0"/>
          </a:p>
          <a:p>
            <a:r>
              <a:rPr lang="hr-HR" altLang="sr-Latn-RS" sz="2800" dirty="0"/>
              <a:t>Sumiranje zapažanja, zaključci, nacrt izvješća </a:t>
            </a:r>
            <a:r>
              <a:rPr lang="hr-HR" altLang="sr-Latn-RS" sz="2800" dirty="0">
                <a:sym typeface="Symbol" pitchFamily="18" charset="2"/>
              </a:rPr>
              <a:t> Uprava VU</a:t>
            </a:r>
            <a:endParaRPr lang="hr-HR" altLang="sr-Latn-R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768420" cy="563562"/>
          </a:xfrm>
        </p:spPr>
        <p:txBody>
          <a:bodyPr/>
          <a:lstStyle/>
          <a:p>
            <a:r>
              <a:rPr lang="hr-HR" altLang="sr-Latn-RS" b="1" dirty="0"/>
              <a:t>II. faza: Prosudba u užem smislu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57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5976938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Povjerenstvo 		     </a:t>
            </a:r>
            <a:r>
              <a:rPr lang="hr-HR" altLang="sr-Latn-RS" dirty="0" smtClean="0"/>
              <a:t>       </a:t>
            </a:r>
            <a:r>
              <a:rPr lang="hr-HR" altLang="sr-Latn-RS" dirty="0" smtClean="0">
                <a:sym typeface="Symbol" pitchFamily="18" charset="2"/>
              </a:rPr>
              <a:t>Akreditacijski </a:t>
            </a:r>
            <a:r>
              <a:rPr lang="hr-HR" altLang="sr-Latn-RS" dirty="0">
                <a:sym typeface="Symbol" pitchFamily="18" charset="2"/>
              </a:rPr>
              <a:t>savjet AZVO</a:t>
            </a:r>
          </a:p>
          <a:p>
            <a:pPr>
              <a:buFontTx/>
              <a:buNone/>
            </a:pPr>
            <a:r>
              <a:rPr lang="hr-HR" altLang="sr-Latn-RS" dirty="0">
                <a:sym typeface="Symbol" pitchFamily="18" charset="2"/>
              </a:rPr>
              <a:t>	(u roku od 30 dana nakon posjeta)</a:t>
            </a:r>
          </a:p>
          <a:p>
            <a:pPr>
              <a:buFontTx/>
              <a:buNone/>
            </a:pPr>
            <a:endParaRPr lang="hr-HR" altLang="sr-Latn-RS" sz="2400" dirty="0">
              <a:sym typeface="Symbol" pitchFamily="18" charset="2"/>
            </a:endParaRPr>
          </a:p>
          <a:p>
            <a:r>
              <a:rPr lang="hr-HR" altLang="sr-Latn-RS" dirty="0" smtClean="0">
                <a:sym typeface="Symbol" pitchFamily="18" charset="2"/>
              </a:rPr>
              <a:t>AZVO   			                   VU</a:t>
            </a:r>
          </a:p>
          <a:p>
            <a:pPr>
              <a:buFontTx/>
              <a:buNone/>
            </a:pPr>
            <a:r>
              <a:rPr lang="hr-HR" altLang="sr-Latn-RS" dirty="0">
                <a:sym typeface="Symbol" pitchFamily="18" charset="2"/>
              </a:rPr>
              <a:t>	(u roku od 60 dana nakon posjeta)</a:t>
            </a:r>
          </a:p>
          <a:p>
            <a:pPr>
              <a:buFontTx/>
              <a:buNone/>
            </a:pPr>
            <a:endParaRPr lang="hr-HR" altLang="sr-Latn-RS" sz="2400" dirty="0">
              <a:sym typeface="Symbol" pitchFamily="18" charset="2"/>
            </a:endParaRPr>
          </a:p>
          <a:p>
            <a:r>
              <a:rPr lang="hr-HR" altLang="sr-Latn-RS" dirty="0">
                <a:sym typeface="Symbol" pitchFamily="18" charset="2"/>
              </a:rPr>
              <a:t>VU 						       </a:t>
            </a:r>
            <a:r>
              <a:rPr lang="hr-HR" altLang="sr-Latn-RS" dirty="0" smtClean="0">
                <a:sym typeface="Symbol" pitchFamily="18" charset="2"/>
              </a:rPr>
              <a:t>                           AZVO</a:t>
            </a:r>
            <a:endParaRPr lang="hr-HR" altLang="sr-Latn-RS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pl-PL" altLang="sr-Latn-RS" dirty="0">
                <a:sym typeface="Symbol" pitchFamily="18" charset="2"/>
              </a:rPr>
              <a:t>	(u roku od 30 dana po primitku izvješća)</a:t>
            </a:r>
            <a:endParaRPr lang="hr-HR" altLang="sr-Latn-RS" dirty="0">
              <a:sym typeface="Symbol" pitchFamily="18" charset="2"/>
            </a:endParaRPr>
          </a:p>
          <a:p>
            <a:pPr>
              <a:buFontTx/>
              <a:buNone/>
            </a:pPr>
            <a:endParaRPr lang="hr-HR" alt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284326" cy="563562"/>
          </a:xfrm>
        </p:spPr>
        <p:txBody>
          <a:bodyPr/>
          <a:lstStyle/>
          <a:p>
            <a:r>
              <a:rPr lang="hr-HR" altLang="sr-Latn-RS" b="1" dirty="0"/>
              <a:t>III. faza: Izvješće</a:t>
            </a:r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1886272" y="3173507"/>
            <a:ext cx="3104404" cy="7094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200" b="1" dirty="0">
                <a:solidFill>
                  <a:schemeClr val="bg2">
                    <a:lumMod val="10000"/>
                  </a:schemeClr>
                </a:solidFill>
              </a:rPr>
              <a:t>USVOJENO IZVJEŠĆE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126042" y="1120638"/>
            <a:ext cx="1965886" cy="7094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200" b="1" dirty="0" smtClean="0">
                <a:solidFill>
                  <a:schemeClr val="bg2">
                    <a:lumMod val="10000"/>
                  </a:schemeClr>
                </a:solidFill>
              </a:rPr>
              <a:t>IZVJEŠĆE</a:t>
            </a:r>
            <a:endParaRPr lang="hr-HR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33141" y="4796083"/>
            <a:ext cx="6322718" cy="7094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200" b="1" dirty="0" smtClean="0">
                <a:solidFill>
                  <a:schemeClr val="bg2">
                    <a:lumMod val="10000"/>
                  </a:schemeClr>
                </a:solidFill>
              </a:rPr>
              <a:t>OČITOVANJE I PLAN AKTIVNOSTI ZA FOLLOW-UP</a:t>
            </a:r>
            <a:endParaRPr lang="hr-HR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488140"/>
            <a:ext cx="8779859" cy="4638023"/>
          </a:xfrm>
        </p:spPr>
        <p:txBody>
          <a:bodyPr/>
          <a:lstStyle/>
          <a:p>
            <a:r>
              <a:rPr lang="hr-HR" altLang="sr-Latn-RS" sz="2800" dirty="0"/>
              <a:t>Do 6 mjeseci od primitka očitovanja VU na izvješće</a:t>
            </a:r>
          </a:p>
          <a:p>
            <a:r>
              <a:rPr lang="hr-HR" altLang="sr-Latn-RS" sz="2800" dirty="0"/>
              <a:t>VU prati provedbu plana aktivnosti</a:t>
            </a:r>
          </a:p>
          <a:p>
            <a:r>
              <a:rPr lang="hr-HR" altLang="sr-Latn-RS" sz="2800" dirty="0"/>
              <a:t>Po završetku </a:t>
            </a:r>
            <a:r>
              <a:rPr lang="hr-HR" altLang="sr-Latn-RS" sz="2800" dirty="0" err="1" smtClean="0"/>
              <a:t>follow</a:t>
            </a:r>
            <a:r>
              <a:rPr lang="hr-HR" altLang="sr-Latn-RS" sz="2800" dirty="0" smtClean="0"/>
              <a:t>-</a:t>
            </a:r>
            <a:r>
              <a:rPr lang="hr-HR" altLang="sr-Latn-RS" sz="2800" dirty="0" err="1" smtClean="0"/>
              <a:t>up</a:t>
            </a:r>
            <a:r>
              <a:rPr lang="hr-HR" altLang="sr-Latn-RS" sz="2800" dirty="0" smtClean="0"/>
              <a:t>, </a:t>
            </a:r>
            <a:r>
              <a:rPr lang="hr-HR" altLang="sr-Latn-RS" sz="2800" dirty="0"/>
              <a:t>VU dostavlja izvješće (ishodi provedenih aktivnosti + analiza učinkovitosti)</a:t>
            </a:r>
          </a:p>
          <a:p>
            <a:r>
              <a:rPr lang="hr-HR" altLang="sr-Latn-RS" sz="2800" dirty="0"/>
              <a:t>Na osnovu </a:t>
            </a:r>
            <a:r>
              <a:rPr lang="hr-HR" altLang="sr-Latn-RS" sz="2800" dirty="0" err="1"/>
              <a:t>follow</a:t>
            </a:r>
            <a:r>
              <a:rPr lang="hr-HR" altLang="sr-Latn-RS" sz="2800" dirty="0"/>
              <a:t>-</a:t>
            </a:r>
            <a:r>
              <a:rPr lang="hr-HR" altLang="sr-Latn-RS" sz="2800" dirty="0" err="1"/>
              <a:t>up</a:t>
            </a:r>
            <a:r>
              <a:rPr lang="hr-HR" altLang="sr-Latn-RS" sz="2800" dirty="0"/>
              <a:t> izvješća, Povjerenstvo izrađuje završno izvješće (u roku 30 dana)</a:t>
            </a:r>
          </a:p>
          <a:p>
            <a:r>
              <a:rPr lang="hr-HR" altLang="sr-Latn-RS" sz="2800" dirty="0"/>
              <a:t>Usvajanje završnog izvješća – Akreditacijski savjet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7" y="327819"/>
            <a:ext cx="7804279" cy="563562"/>
          </a:xfrm>
        </p:spPr>
        <p:txBody>
          <a:bodyPr/>
          <a:lstStyle/>
          <a:p>
            <a:r>
              <a:rPr lang="hr-HR" altLang="sr-Latn-RS" b="1" dirty="0"/>
              <a:t>IV. faza: Naknadno praćenje (</a:t>
            </a:r>
            <a:r>
              <a:rPr lang="hr-HR" altLang="sr-Latn-RS" b="1" i="1" dirty="0" err="1"/>
              <a:t>follow</a:t>
            </a:r>
            <a:r>
              <a:rPr lang="hr-HR" altLang="sr-Latn-RS" b="1" i="1" dirty="0"/>
              <a:t>-</a:t>
            </a:r>
            <a:r>
              <a:rPr lang="hr-HR" altLang="sr-Latn-RS" b="1" i="1" dirty="0" err="1"/>
              <a:t>up</a:t>
            </a:r>
            <a:r>
              <a:rPr lang="hr-HR" altLang="sr-Latn-RS" b="1" dirty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2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251012" y="1025712"/>
            <a:ext cx="8892988" cy="1397789"/>
          </a:xfrm>
          <a:prstGeom prst="rect">
            <a:avLst/>
          </a:prstGeom>
          <a:gradFill rotWithShape="1">
            <a:gsLst>
              <a:gs pos="0">
                <a:srgbClr val="171717">
                  <a:alpha val="49000"/>
                </a:srgbClr>
              </a:gs>
              <a:gs pos="100000">
                <a:srgbClr val="3A3A3A">
                  <a:alpha val="31000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7891" name="Tekstboks 39"/>
          <p:cNvSpPr txBox="1">
            <a:spLocks noChangeArrowheads="1"/>
          </p:cNvSpPr>
          <p:nvPr/>
        </p:nvSpPr>
        <p:spPr bwMode="auto">
          <a:xfrm>
            <a:off x="0" y="1038506"/>
            <a:ext cx="9144000" cy="138499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sr-Latn-RS" sz="2800" dirty="0"/>
              <a:t>Završno izvješće </a:t>
            </a:r>
            <a:r>
              <a:rPr lang="hr-HR" altLang="sr-Latn-RS" sz="2800" dirty="0" smtClean="0"/>
              <a:t>vanjske prosudbe </a:t>
            </a:r>
            <a:r>
              <a:rPr lang="hr-HR" altLang="sr-Latn-RS" sz="2800" dirty="0"/>
              <a:t>s </a:t>
            </a:r>
            <a:r>
              <a:rPr lang="hr-HR" altLang="sr-Latn-RS" sz="2800" u="sng" dirty="0"/>
              <a:t>ocjenom stupnja </a:t>
            </a:r>
            <a:r>
              <a:rPr lang="hr-HR" altLang="sr-Latn-RS" sz="2800" i="1" u="sng" dirty="0"/>
              <a:t>razvijenosti i učinkovitosti sustava osiguravanja kvalitete</a:t>
            </a:r>
          </a:p>
          <a:p>
            <a:endParaRPr lang="da-DK" sz="28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011" y="327819"/>
            <a:ext cx="7691717" cy="563562"/>
          </a:xfrm>
        </p:spPr>
        <p:txBody>
          <a:bodyPr/>
          <a:lstStyle/>
          <a:p>
            <a:r>
              <a:rPr lang="sr-Latn-CS" altLang="sr-Latn-RS" b="1" dirty="0"/>
              <a:t>ISHODI VANJSKE PROSUDBE</a:t>
            </a:r>
            <a:endParaRPr lang="hr-HR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88184662"/>
              </p:ext>
            </p:extLst>
          </p:nvPr>
        </p:nvGraphicFramePr>
        <p:xfrm>
          <a:off x="-1" y="2976281"/>
          <a:ext cx="9144001" cy="331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9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528548"/>
            <a:ext cx="8779859" cy="4597615"/>
          </a:xfrm>
        </p:spPr>
        <p:txBody>
          <a:bodyPr/>
          <a:lstStyle/>
          <a:p>
            <a:r>
              <a:rPr lang="hr-HR" dirty="0" smtClean="0"/>
              <a:t>Pravni okvir</a:t>
            </a:r>
          </a:p>
          <a:p>
            <a:r>
              <a:rPr lang="hr-HR" dirty="0" smtClean="0"/>
              <a:t>Standardi</a:t>
            </a:r>
          </a:p>
          <a:p>
            <a:r>
              <a:rPr lang="hr-HR" dirty="0" smtClean="0"/>
              <a:t>Kriteriji</a:t>
            </a:r>
          </a:p>
          <a:p>
            <a:r>
              <a:rPr lang="hr-HR" dirty="0" smtClean="0"/>
              <a:t>Hodogram vanjske prosudbe</a:t>
            </a:r>
          </a:p>
          <a:p>
            <a:r>
              <a:rPr lang="hr-HR" dirty="0" smtClean="0"/>
              <a:t>Ishodi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0000"/>
                </a:solidFill>
              </a:rPr>
              <a:t>SADRŽAJ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65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5534" y="1600200"/>
            <a:ext cx="8843750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hr-HR" altLang="sr-Latn-RS" sz="3600" i="1" dirty="0" smtClean="0"/>
          </a:p>
          <a:p>
            <a:pPr marL="0" indent="0">
              <a:buFontTx/>
              <a:buNone/>
            </a:pPr>
            <a:endParaRPr lang="hr-HR" altLang="sr-Latn-RS" dirty="0" smtClean="0"/>
          </a:p>
          <a:p>
            <a:pPr marL="0" indent="0">
              <a:buFontTx/>
              <a:buNone/>
            </a:pPr>
            <a:r>
              <a:rPr lang="hr-HR" altLang="sr-Latn-R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Po završetku vanjske prosudbe AZVO upućuje </a:t>
            </a:r>
            <a:r>
              <a:rPr lang="hr-HR" altLang="sr-Latn-R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:       </a:t>
            </a:r>
          </a:p>
          <a:p>
            <a:pPr marL="0" indent="0">
              <a:buFontTx/>
              <a:buNone/>
            </a:pPr>
            <a:endParaRPr lang="hr-HR" altLang="sr-Latn-RS" sz="10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Upitnik VU </a:t>
            </a:r>
            <a:r>
              <a:rPr lang="hr-HR" altLang="sr-Latn-R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o zadovoljstvu </a:t>
            </a:r>
            <a:r>
              <a:rPr lang="hr-HR" altLang="sr-Latn-R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 učinkovitošću provedene </a:t>
            </a:r>
            <a:r>
              <a:rPr lang="hr-HR" altLang="sr-Latn-R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vanjske prosudbe </a:t>
            </a:r>
            <a:endParaRPr lang="hr-HR" altLang="sr-Latn-RS" dirty="0" smtClean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dirty="0" smtClean="0">
                <a:solidFill>
                  <a:schemeClr val="bg1">
                    <a:lumMod val="10000"/>
                  </a:schemeClr>
                </a:solidFill>
                <a:latin typeface="+mj-lt"/>
              </a:rPr>
              <a:t>Upitnik članovima povjerenstva za VP</a:t>
            </a:r>
          </a:p>
          <a:p>
            <a:pPr>
              <a:buFont typeface="Arial" panose="020B0604020202020204" pitchFamily="34" charset="0"/>
              <a:buChar char="•"/>
            </a:pPr>
            <a:endParaRPr lang="hr-HR" altLang="sr-Latn-RS" dirty="0" smtClean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21507" name="Picture 2" descr="C:\Users\dandroic\Pictures\feed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6250"/>
            <a:ext cx="2736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339975" y="0"/>
          <a:ext cx="4319588" cy="62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4" imgW="5667146" imgH="8019898" progId="AcroExch.Document.7">
                  <p:embed/>
                </p:oleObj>
              </mc:Choice>
              <mc:Fallback>
                <p:oleObj name="Acrobat Document" r:id="rId4" imgW="5667146" imgH="801989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0"/>
                        <a:ext cx="4319588" cy="623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2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Hvala na pozornosti!</a:t>
            </a:r>
          </a:p>
          <a:p>
            <a:pPr marL="0" indent="0" algn="ctr">
              <a:buNone/>
              <a:defRPr/>
            </a:pPr>
            <a:endParaRPr lang="hr-H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 </a:t>
            </a:r>
            <a:r>
              <a:rPr lang="hr-HR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azvo.hr</a:t>
            </a:r>
            <a:endParaRPr lang="hr-H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hr-H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kvaliteta@</a:t>
            </a:r>
            <a:r>
              <a:rPr lang="hr-HR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azvo.hr</a:t>
            </a:r>
            <a:endParaRPr lang="hr-HR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79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upper 32"/>
          <p:cNvGrpSpPr>
            <a:grpSpLocks/>
          </p:cNvGrpSpPr>
          <p:nvPr/>
        </p:nvGrpSpPr>
        <p:grpSpPr bwMode="auto">
          <a:xfrm>
            <a:off x="3316405" y="1588075"/>
            <a:ext cx="4605220" cy="1421979"/>
            <a:chOff x="2400934" y="2133600"/>
            <a:chExt cx="5219066" cy="1205943"/>
          </a:xfrm>
        </p:grpSpPr>
        <p:sp>
          <p:nvSpPr>
            <p:cNvPr id="25" name="Rektangel 24"/>
            <p:cNvSpPr/>
            <p:nvPr/>
          </p:nvSpPr>
          <p:spPr>
            <a:xfrm>
              <a:off x="2400934" y="2133600"/>
              <a:ext cx="5219066" cy="12059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6" name="Tekstboks 26"/>
            <p:cNvSpPr txBox="1">
              <a:spLocks noChangeArrowheads="1"/>
            </p:cNvSpPr>
            <p:nvPr/>
          </p:nvSpPr>
          <p:spPr bwMode="auto">
            <a:xfrm>
              <a:off x="2514598" y="2370230"/>
              <a:ext cx="5105400" cy="92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altLang="sr-Latn-RS" dirty="0" smtClean="0">
                  <a:solidFill>
                    <a:sysClr val="windowText" lastClr="000000"/>
                  </a:solidFill>
                </a:rPr>
                <a:t>Čl</a:t>
              </a:r>
              <a:r>
                <a:rPr lang="hr-HR" altLang="sr-Latn-RS" dirty="0">
                  <a:solidFill>
                    <a:sysClr val="windowText" lastClr="000000"/>
                  </a:solidFill>
                </a:rPr>
                <a:t>. 23 definira vanjsku neovisnu periodičnu prosudbu sustava osiguravanja kvalitete VU</a:t>
              </a:r>
            </a:p>
            <a:p>
              <a:endParaRPr lang="da-DK" sz="1100" dirty="0">
                <a:solidFill>
                  <a:srgbClr val="171717"/>
                </a:solidFill>
              </a:endParaRPr>
            </a:p>
          </p:txBody>
        </p:sp>
      </p:grpSp>
      <p:grpSp>
        <p:nvGrpSpPr>
          <p:cNvPr id="28677" name="Grupper 34"/>
          <p:cNvGrpSpPr>
            <a:grpSpLocks/>
          </p:cNvGrpSpPr>
          <p:nvPr/>
        </p:nvGrpSpPr>
        <p:grpSpPr bwMode="auto">
          <a:xfrm>
            <a:off x="3316405" y="3148344"/>
            <a:ext cx="4605219" cy="1474455"/>
            <a:chOff x="2400934" y="3148471"/>
            <a:chExt cx="5219066" cy="1473762"/>
          </a:xfrm>
        </p:grpSpPr>
        <p:sp>
          <p:nvSpPr>
            <p:cNvPr id="26" name="Rektangel 25"/>
            <p:cNvSpPr/>
            <p:nvPr/>
          </p:nvSpPr>
          <p:spPr>
            <a:xfrm>
              <a:off x="2400934" y="3416300"/>
              <a:ext cx="5219066" cy="120593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4" name="Tekstboks 28"/>
            <p:cNvSpPr txBox="1">
              <a:spLocks noChangeArrowheads="1"/>
            </p:cNvSpPr>
            <p:nvPr/>
          </p:nvSpPr>
          <p:spPr bwMode="auto">
            <a:xfrm>
              <a:off x="2514598" y="3148471"/>
              <a:ext cx="3207657" cy="81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dirty="0" smtClean="0">
                  <a:solidFill>
                    <a:srgbClr val="171717"/>
                  </a:solidFill>
                </a:rPr>
                <a:t>Pobliže definira postupak vanjske prosudbe</a:t>
              </a:r>
              <a:endParaRPr lang="da-DK" dirty="0">
                <a:solidFill>
                  <a:srgbClr val="171717"/>
                </a:solidFill>
              </a:endParaRPr>
            </a:p>
            <a:p>
              <a:endParaRPr lang="da-DK" sz="1100" dirty="0">
                <a:solidFill>
                  <a:srgbClr val="171717"/>
                </a:solidFill>
              </a:endParaRPr>
            </a:p>
          </p:txBody>
        </p:sp>
      </p:grpSp>
      <p:grpSp>
        <p:nvGrpSpPr>
          <p:cNvPr id="28678" name="Grupper 35"/>
          <p:cNvGrpSpPr>
            <a:grpSpLocks/>
          </p:cNvGrpSpPr>
          <p:nvPr/>
        </p:nvGrpSpPr>
        <p:grpSpPr bwMode="auto">
          <a:xfrm>
            <a:off x="3425587" y="4711702"/>
            <a:ext cx="4496037" cy="1206500"/>
            <a:chOff x="2400934" y="4711700"/>
            <a:chExt cx="5219066" cy="1205909"/>
          </a:xfrm>
        </p:grpSpPr>
        <p:sp>
          <p:nvSpPr>
            <p:cNvPr id="23" name="Rektangel 22"/>
            <p:cNvSpPr/>
            <p:nvPr/>
          </p:nvSpPr>
          <p:spPr>
            <a:xfrm>
              <a:off x="2400934" y="4711700"/>
              <a:ext cx="5219066" cy="120590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2" name="Tekstboks 31"/>
            <p:cNvSpPr txBox="1">
              <a:spLocks noChangeArrowheads="1"/>
            </p:cNvSpPr>
            <p:nvPr/>
          </p:nvSpPr>
          <p:spPr bwMode="auto">
            <a:xfrm>
              <a:off x="2541573" y="4849282"/>
              <a:ext cx="3207657" cy="538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dirty="0" smtClean="0">
                  <a:solidFill>
                    <a:srgbClr val="171717"/>
                  </a:solidFill>
                </a:rPr>
                <a:t>Vodič kvalitete</a:t>
              </a:r>
              <a:endParaRPr lang="da-DK" dirty="0">
                <a:solidFill>
                  <a:srgbClr val="171717"/>
                </a:solidFill>
              </a:endParaRPr>
            </a:p>
            <a:p>
              <a:endParaRPr lang="da-DK" sz="1100" dirty="0">
                <a:solidFill>
                  <a:srgbClr val="171717"/>
                </a:solidFill>
              </a:endParaRPr>
            </a:p>
          </p:txBody>
        </p:sp>
      </p:grpSp>
      <p:grpSp>
        <p:nvGrpSpPr>
          <p:cNvPr id="28682" name="Gruppe 34"/>
          <p:cNvGrpSpPr>
            <a:grpSpLocks/>
          </p:cNvGrpSpPr>
          <p:nvPr/>
        </p:nvGrpSpPr>
        <p:grpSpPr bwMode="auto">
          <a:xfrm>
            <a:off x="148849" y="1473959"/>
            <a:ext cx="2689213" cy="4487321"/>
            <a:chOff x="1157396" y="2133601"/>
            <a:chExt cx="1408005" cy="3821284"/>
          </a:xfrm>
        </p:grpSpPr>
        <p:sp>
          <p:nvSpPr>
            <p:cNvPr id="6" name="Rektangel 5"/>
            <p:cNvSpPr>
              <a:spLocks noChangeArrowheads="1"/>
            </p:cNvSpPr>
            <p:nvPr/>
          </p:nvSpPr>
          <p:spPr bwMode="auto">
            <a:xfrm>
              <a:off x="1231900" y="4738688"/>
              <a:ext cx="1333500" cy="1179512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" name="Højrepil 7"/>
            <p:cNvSpPr/>
            <p:nvPr/>
          </p:nvSpPr>
          <p:spPr bwMode="auto">
            <a:xfrm rot="5400000">
              <a:off x="1631156" y="4653757"/>
              <a:ext cx="485775" cy="354012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" name="Rektangel 4"/>
            <p:cNvSpPr>
              <a:spLocks noChangeArrowheads="1"/>
            </p:cNvSpPr>
            <p:nvPr/>
          </p:nvSpPr>
          <p:spPr bwMode="auto">
            <a:xfrm>
              <a:off x="1231900" y="3441700"/>
              <a:ext cx="1333500" cy="1179513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Højrepil 6"/>
            <p:cNvSpPr/>
            <p:nvPr/>
          </p:nvSpPr>
          <p:spPr bwMode="auto">
            <a:xfrm rot="5400000">
              <a:off x="1654969" y="3358356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Rektangel 3"/>
            <p:cNvSpPr>
              <a:spLocks noChangeArrowheads="1"/>
            </p:cNvSpPr>
            <p:nvPr/>
          </p:nvSpPr>
          <p:spPr bwMode="auto">
            <a:xfrm>
              <a:off x="1231900" y="2146300"/>
              <a:ext cx="1333500" cy="117951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0" name="Text Box 52"/>
            <p:cNvSpPr txBox="1">
              <a:spLocks noChangeArrowheads="1"/>
            </p:cNvSpPr>
            <p:nvPr/>
          </p:nvSpPr>
          <p:spPr bwMode="gray">
            <a:xfrm>
              <a:off x="1157396" y="5168602"/>
              <a:ext cx="1385590" cy="786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  <a:defRPr/>
              </a:pPr>
              <a:r>
                <a:rPr lang="hr-HR" b="1" noProof="1" smtClean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Priručnik za vanjsku neovisnu periodičnu prosudbu SOK</a:t>
              </a:r>
              <a:endParaRPr lang="da-DK" b="1" noProof="1"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89" name="Text Box 52"/>
            <p:cNvSpPr txBox="1">
              <a:spLocks noChangeArrowheads="1"/>
            </p:cNvSpPr>
            <p:nvPr/>
          </p:nvSpPr>
          <p:spPr bwMode="gray">
            <a:xfrm>
              <a:off x="1222375" y="3800121"/>
              <a:ext cx="1343025" cy="50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endParaRPr lang="en-US" sz="1200" noProof="1">
                <a:solidFill>
                  <a:schemeClr val="tx2"/>
                </a:solidFill>
              </a:endParaRPr>
            </a:p>
          </p:txBody>
        </p:sp>
        <p:sp>
          <p:nvSpPr>
            <p:cNvPr id="28690" name="Text Box 52"/>
            <p:cNvSpPr txBox="1">
              <a:spLocks noChangeArrowheads="1"/>
            </p:cNvSpPr>
            <p:nvPr/>
          </p:nvSpPr>
          <p:spPr bwMode="gray">
            <a:xfrm>
              <a:off x="1231901" y="2133601"/>
              <a:ext cx="1333500" cy="1069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hr-HR" b="1" noProof="1" smtClean="0">
                  <a:solidFill>
                    <a:srgbClr val="171717"/>
                  </a:solidFill>
                </a:rPr>
                <a:t>Zakon o osiguravanju kvalitete u znanosti i visokom obrazovanju</a:t>
              </a:r>
            </a:p>
            <a:p>
              <a:pPr algn="ctr" defTabSz="801688">
                <a:spcBef>
                  <a:spcPct val="20000"/>
                </a:spcBef>
              </a:pPr>
              <a:r>
                <a:rPr lang="hr-HR" altLang="sr-Latn-RS" dirty="0">
                  <a:solidFill>
                    <a:sysClr val="windowText" lastClr="000000"/>
                  </a:solidFill>
                </a:rPr>
                <a:t>(NN 45/09)</a:t>
              </a:r>
              <a:endParaRPr lang="en-US" b="1" noProof="1">
                <a:solidFill>
                  <a:srgbClr val="171717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PRAVNI OKVIR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245987" y="3347208"/>
            <a:ext cx="2571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b="1" dirty="0">
                <a:solidFill>
                  <a:sysClr val="windowText" lastClr="000000"/>
                </a:solidFill>
              </a:rPr>
              <a:t>Pravilnik o postupku vanjske neovisne periodične prosudbe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4601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864658"/>
            <a:ext cx="8779859" cy="4261505"/>
          </a:xfrm>
        </p:spPr>
        <p:txBody>
          <a:bodyPr/>
          <a:lstStyle/>
          <a:p>
            <a:pPr>
              <a:buNone/>
            </a:pPr>
            <a:r>
              <a:rPr lang="hr-HR" altLang="sr-Latn-RS" sz="2800" dirty="0"/>
              <a:t>Vanjskom neovisnom periodičnom prosudbom  ocjenjuje se:</a:t>
            </a:r>
          </a:p>
          <a:p>
            <a:pPr lvl="2"/>
            <a:r>
              <a:rPr lang="hr-HR" altLang="sr-Latn-RS" sz="2800" dirty="0"/>
              <a:t>stupanj razvijenosti sustava osiguravanja kvalitete </a:t>
            </a:r>
            <a:r>
              <a:rPr lang="hr-HR" altLang="sr-Latn-RS" sz="2800" dirty="0" smtClean="0"/>
              <a:t>visokog učilišta (kriteriji AZVO)</a:t>
            </a:r>
            <a:endParaRPr lang="hr-HR" altLang="sr-Latn-RS" sz="2800" dirty="0"/>
          </a:p>
          <a:p>
            <a:pPr>
              <a:buNone/>
            </a:pPr>
            <a:endParaRPr lang="hr-HR" altLang="sr-Latn-RS" sz="1800" dirty="0"/>
          </a:p>
          <a:p>
            <a:pPr lvl="2"/>
            <a:r>
              <a:rPr lang="hr-HR" altLang="sr-Latn-RS" sz="2800" dirty="0"/>
              <a:t>učinkovitost </a:t>
            </a:r>
            <a:r>
              <a:rPr lang="hr-HR" altLang="sr-Latn-RS" sz="2800" dirty="0" smtClean="0"/>
              <a:t>sustava.</a:t>
            </a:r>
            <a:endParaRPr lang="hr-HR" altLang="sr-Latn-R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714632" cy="563562"/>
          </a:xfrm>
        </p:spPr>
        <p:txBody>
          <a:bodyPr/>
          <a:lstStyle/>
          <a:p>
            <a:r>
              <a:rPr lang="hr-HR" altLang="sr-Latn-RS" b="1" dirty="0"/>
              <a:t>CILJEVI VANJSKE PROSUDBE  </a:t>
            </a:r>
          </a:p>
        </p:txBody>
      </p:sp>
    </p:spTree>
    <p:extLst>
      <p:ext uri="{BB962C8B-B14F-4D97-AF65-F5344CB8AC3E}">
        <p14:creationId xmlns:p14="http://schemas.microsoft.com/office/powerpoint/2010/main" val="418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7" y="327819"/>
            <a:ext cx="7705533" cy="563562"/>
          </a:xfrm>
        </p:spPr>
        <p:txBody>
          <a:bodyPr/>
          <a:lstStyle/>
          <a:p>
            <a:r>
              <a:rPr lang="hr-HR" sz="2400" dirty="0" smtClean="0"/>
              <a:t>ESG I. dio</a:t>
            </a:r>
            <a:r>
              <a:rPr lang="hr-HR" sz="2400" b="1" dirty="0"/>
              <a:t> Unutarnje osiguravanje kvalitete na VU</a:t>
            </a:r>
            <a:endParaRPr lang="hr-HR" sz="2400" dirty="0"/>
          </a:p>
        </p:txBody>
      </p:sp>
      <p:sp>
        <p:nvSpPr>
          <p:cNvPr id="4" name="Rektangel 30"/>
          <p:cNvSpPr>
            <a:spLocks noChangeArrowheads="1"/>
          </p:cNvSpPr>
          <p:nvPr/>
        </p:nvSpPr>
        <p:spPr bwMode="auto">
          <a:xfrm>
            <a:off x="1260475" y="2092073"/>
            <a:ext cx="4000500" cy="3540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" name="Rektangel 31"/>
          <p:cNvSpPr>
            <a:spLocks noChangeArrowheads="1"/>
          </p:cNvSpPr>
          <p:nvPr/>
        </p:nvSpPr>
        <p:spPr bwMode="auto">
          <a:xfrm>
            <a:off x="1260475" y="4662235"/>
            <a:ext cx="4000500" cy="3540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" name="Rektangel 32"/>
          <p:cNvSpPr>
            <a:spLocks noChangeArrowheads="1"/>
          </p:cNvSpPr>
          <p:nvPr/>
        </p:nvSpPr>
        <p:spPr bwMode="auto">
          <a:xfrm>
            <a:off x="1260475" y="2949323"/>
            <a:ext cx="4000500" cy="352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Rektangel 33"/>
          <p:cNvSpPr>
            <a:spLocks noChangeArrowheads="1"/>
          </p:cNvSpPr>
          <p:nvPr/>
        </p:nvSpPr>
        <p:spPr bwMode="auto">
          <a:xfrm>
            <a:off x="1260475" y="3377948"/>
            <a:ext cx="4000500" cy="3524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Rektangel 34"/>
          <p:cNvSpPr>
            <a:spLocks noChangeArrowheads="1"/>
          </p:cNvSpPr>
          <p:nvPr/>
        </p:nvSpPr>
        <p:spPr bwMode="auto">
          <a:xfrm>
            <a:off x="1260475" y="2520698"/>
            <a:ext cx="4000500" cy="4286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9" name="Rektangel 35"/>
          <p:cNvSpPr>
            <a:spLocks noChangeArrowheads="1"/>
          </p:cNvSpPr>
          <p:nvPr/>
        </p:nvSpPr>
        <p:spPr bwMode="auto">
          <a:xfrm>
            <a:off x="1260475" y="3806573"/>
            <a:ext cx="4000500" cy="3524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Rektangel 36"/>
          <p:cNvSpPr>
            <a:spLocks noChangeArrowheads="1"/>
          </p:cNvSpPr>
          <p:nvPr/>
        </p:nvSpPr>
        <p:spPr bwMode="auto">
          <a:xfrm>
            <a:off x="1260475" y="4235198"/>
            <a:ext cx="4000500" cy="3524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1" name="Tekstboks 44"/>
          <p:cNvSpPr txBox="1">
            <a:spLocks noChangeArrowheads="1"/>
          </p:cNvSpPr>
          <p:nvPr/>
        </p:nvSpPr>
        <p:spPr bwMode="auto">
          <a:xfrm>
            <a:off x="1295400" y="2131760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 smtClean="0">
                <a:solidFill>
                  <a:srgbClr val="002060"/>
                </a:solidFill>
              </a:rPr>
              <a:t>Politika i postupci za osiguravanje kvalitete</a:t>
            </a:r>
            <a:endParaRPr lang="da-DK" sz="1100" dirty="0">
              <a:solidFill>
                <a:srgbClr val="002060"/>
              </a:solidFill>
            </a:endParaRPr>
          </a:p>
        </p:txBody>
      </p:sp>
      <p:sp>
        <p:nvSpPr>
          <p:cNvPr id="12" name="Tekstboks 45"/>
          <p:cNvSpPr txBox="1">
            <a:spLocks noChangeArrowheads="1"/>
          </p:cNvSpPr>
          <p:nvPr/>
        </p:nvSpPr>
        <p:spPr bwMode="auto">
          <a:xfrm>
            <a:off x="1295400" y="4709860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 smtClean="0">
                <a:solidFill>
                  <a:srgbClr val="171717"/>
                </a:solidFill>
              </a:rPr>
              <a:t>Informiranje javnosti</a:t>
            </a:r>
            <a:endParaRPr lang="da-DK" sz="1100" dirty="0"/>
          </a:p>
        </p:txBody>
      </p:sp>
      <p:sp>
        <p:nvSpPr>
          <p:cNvPr id="13" name="Tekstboks 46"/>
          <p:cNvSpPr txBox="1">
            <a:spLocks noChangeArrowheads="1"/>
          </p:cNvSpPr>
          <p:nvPr/>
        </p:nvSpPr>
        <p:spPr bwMode="auto">
          <a:xfrm>
            <a:off x="1295400" y="2990598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 smtClean="0">
                <a:solidFill>
                  <a:schemeClr val="accent1">
                    <a:lumMod val="10000"/>
                  </a:schemeClr>
                </a:solidFill>
              </a:rPr>
              <a:t>Ocjenjivanje studenata</a:t>
            </a:r>
            <a:endParaRPr lang="da-DK" sz="11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4" name="Tekstboks 47"/>
          <p:cNvSpPr txBox="1">
            <a:spLocks noChangeArrowheads="1"/>
          </p:cNvSpPr>
          <p:nvPr/>
        </p:nvSpPr>
        <p:spPr bwMode="auto">
          <a:xfrm>
            <a:off x="1295400" y="3851023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 smtClean="0">
                <a:solidFill>
                  <a:srgbClr val="171717"/>
                </a:solidFill>
              </a:rPr>
              <a:t>Obrazovni resursi i pomoć studentima</a:t>
            </a:r>
            <a:endParaRPr lang="da-DK" sz="1100" dirty="0"/>
          </a:p>
        </p:txBody>
      </p:sp>
      <p:sp>
        <p:nvSpPr>
          <p:cNvPr id="15" name="Tekstboks 48"/>
          <p:cNvSpPr txBox="1">
            <a:spLocks noChangeArrowheads="1"/>
          </p:cNvSpPr>
          <p:nvPr/>
        </p:nvSpPr>
        <p:spPr bwMode="auto">
          <a:xfrm>
            <a:off x="1295400" y="2561973"/>
            <a:ext cx="40005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 smtClean="0">
                <a:solidFill>
                  <a:srgbClr val="171717"/>
                </a:solidFill>
              </a:rPr>
              <a:t>Odobravanje, praćenje i periodična provjera programa i zvanja</a:t>
            </a:r>
            <a:endParaRPr lang="da-DK" sz="1100" dirty="0"/>
          </a:p>
        </p:txBody>
      </p:sp>
      <p:sp>
        <p:nvSpPr>
          <p:cNvPr id="16" name="Tekstboks 49"/>
          <p:cNvSpPr txBox="1">
            <a:spLocks noChangeArrowheads="1"/>
          </p:cNvSpPr>
          <p:nvPr/>
        </p:nvSpPr>
        <p:spPr bwMode="auto">
          <a:xfrm>
            <a:off x="1295400" y="3420810"/>
            <a:ext cx="400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 smtClean="0">
                <a:solidFill>
                  <a:srgbClr val="171717"/>
                </a:solidFill>
              </a:rPr>
              <a:t>Osiguravanje kvalitete nastavnika</a:t>
            </a:r>
            <a:endParaRPr lang="da-DK" sz="1100" dirty="0"/>
          </a:p>
        </p:txBody>
      </p:sp>
      <p:sp>
        <p:nvSpPr>
          <p:cNvPr id="17" name="Tekstboks 50"/>
          <p:cNvSpPr txBox="1">
            <a:spLocks noChangeArrowheads="1"/>
          </p:cNvSpPr>
          <p:nvPr/>
        </p:nvSpPr>
        <p:spPr bwMode="auto">
          <a:xfrm>
            <a:off x="1295400" y="4279648"/>
            <a:ext cx="4000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100" dirty="0" smtClean="0">
                <a:solidFill>
                  <a:srgbClr val="171717"/>
                </a:solidFill>
              </a:rPr>
              <a:t>Informacijski sustavi</a:t>
            </a:r>
            <a:endParaRPr lang="da-DK" sz="1100" dirty="0"/>
          </a:p>
        </p:txBody>
      </p:sp>
      <p:sp>
        <p:nvSpPr>
          <p:cNvPr id="18" name="Tekstboks 53"/>
          <p:cNvSpPr txBox="1">
            <a:spLocks noChangeArrowheads="1"/>
          </p:cNvSpPr>
          <p:nvPr/>
        </p:nvSpPr>
        <p:spPr bwMode="auto">
          <a:xfrm>
            <a:off x="533400" y="295726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171717"/>
                </a:solidFill>
                <a:latin typeface="Zapf Dingbats" charset="2"/>
              </a:rPr>
              <a:t>✓</a:t>
            </a:r>
            <a:endParaRPr lang="da-DK">
              <a:solidFill>
                <a:srgbClr val="171717"/>
              </a:solidFill>
            </a:endParaRPr>
          </a:p>
        </p:txBody>
      </p:sp>
      <p:grpSp>
        <p:nvGrpSpPr>
          <p:cNvPr id="19" name="Gruppe 68"/>
          <p:cNvGrpSpPr>
            <a:grpSpLocks/>
          </p:cNvGrpSpPr>
          <p:nvPr/>
        </p:nvGrpSpPr>
        <p:grpSpPr bwMode="auto">
          <a:xfrm>
            <a:off x="685800" y="2103185"/>
            <a:ext cx="534988" cy="2906713"/>
            <a:chOff x="876300" y="2511425"/>
            <a:chExt cx="344488" cy="2906713"/>
          </a:xfrm>
        </p:grpSpPr>
        <p:grpSp>
          <p:nvGrpSpPr>
            <p:cNvPr id="20" name="Gruppe 51"/>
            <p:cNvGrpSpPr/>
            <p:nvPr/>
          </p:nvGrpSpPr>
          <p:grpSpPr>
            <a:xfrm>
              <a:off x="876300" y="2511425"/>
              <a:ext cx="344488" cy="2906713"/>
              <a:chOff x="876300" y="2511425"/>
              <a:chExt cx="344488" cy="29067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adFill flip="none" rotWithShape="1">
                <a:gsLst>
                  <a:gs pos="89000">
                    <a:srgbClr val="C00000"/>
                  </a:gs>
                  <a:gs pos="20000">
                    <a:srgbClr val="F50736"/>
                  </a:gs>
                  <a:gs pos="11000">
                    <a:srgbClr val="F50736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noProof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9" name="Gruppe 50"/>
              <p:cNvGrpSpPr/>
              <p:nvPr/>
            </p:nvGrpSpPr>
            <p:grpSpPr>
              <a:xfrm>
                <a:off x="876300" y="2511425"/>
                <a:ext cx="344488" cy="2906713"/>
                <a:chOff x="876300" y="2511425"/>
                <a:chExt cx="344488" cy="2906713"/>
              </a:xfrm>
            </p:grpSpPr>
            <p:sp>
              <p:nvSpPr>
                <p:cNvPr id="30" name="Rektangel 20"/>
                <p:cNvSpPr>
                  <a:spLocks noChangeArrowheads="1"/>
                </p:cNvSpPr>
                <p:nvPr/>
              </p:nvSpPr>
              <p:spPr bwMode="auto">
                <a:xfrm>
                  <a:off x="876300" y="4221163"/>
                  <a:ext cx="344488" cy="342900"/>
                </a:xfrm>
                <a:prstGeom prst="rect">
                  <a:avLst/>
                </a:prstGeom>
                <a:gradFill flip="none" rotWithShape="1">
                  <a:gsLst>
                    <a:gs pos="89000">
                      <a:srgbClr val="C00000"/>
                    </a:gs>
                    <a:gs pos="20000">
                      <a:srgbClr val="F50736"/>
                    </a:gs>
                    <a:gs pos="11000">
                      <a:srgbClr val="F50736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indent="-342900" algn="ctr">
                    <a:buFont typeface="+mj-lt"/>
                    <a:buAutoNum type="arabicPeriod"/>
                    <a:defRPr/>
                  </a:pPr>
                  <a:endParaRPr lang="da-DK" noProof="1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31" name="Gruppe 49"/>
                <p:cNvGrpSpPr/>
                <p:nvPr/>
              </p:nvGrpSpPr>
              <p:grpSpPr>
                <a:xfrm>
                  <a:off x="876300" y="2511425"/>
                  <a:ext cx="344488" cy="2906713"/>
                  <a:chOff x="876300" y="2511425"/>
                  <a:chExt cx="344488" cy="2906713"/>
                </a:xfrm>
              </p:grpSpPr>
              <p:sp>
                <p:nvSpPr>
                  <p:cNvPr id="32" name="Rektangel 7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2511425"/>
                    <a:ext cx="344488" cy="342900"/>
                  </a:xfrm>
                  <a:prstGeom prst="rect">
                    <a:avLst/>
                  </a:prstGeom>
                  <a:gradFill flip="none" rotWithShape="1">
                    <a:gsLst>
                      <a:gs pos="89000">
                        <a:srgbClr val="C00000"/>
                      </a:gs>
                      <a:gs pos="20000">
                        <a:srgbClr val="F50736"/>
                      </a:gs>
                      <a:gs pos="11000">
                        <a:srgbClr val="F50736"/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noProof="1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Rektangel 11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3363913"/>
                    <a:ext cx="344488" cy="344487"/>
                  </a:xfrm>
                  <a:prstGeom prst="rect">
                    <a:avLst/>
                  </a:prstGeom>
                  <a:gradFill flip="none" rotWithShape="1">
                    <a:gsLst>
                      <a:gs pos="89000">
                        <a:srgbClr val="C00000"/>
                      </a:gs>
                      <a:gs pos="20000">
                        <a:srgbClr val="F50736"/>
                      </a:gs>
                      <a:gs pos="11000">
                        <a:srgbClr val="F50736"/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noProof="1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4" name="Rektangel 13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3790950"/>
                    <a:ext cx="344488" cy="347663"/>
                  </a:xfrm>
                  <a:prstGeom prst="rect">
                    <a:avLst/>
                  </a:prstGeom>
                  <a:gradFill flip="none" rotWithShape="1">
                    <a:gsLst>
                      <a:gs pos="89000">
                        <a:srgbClr val="C00000"/>
                      </a:gs>
                      <a:gs pos="20000">
                        <a:srgbClr val="F50736"/>
                      </a:gs>
                      <a:gs pos="11000">
                        <a:srgbClr val="F50736"/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noProof="1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5" name="Rektangel 23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4646613"/>
                    <a:ext cx="344488" cy="344487"/>
                  </a:xfrm>
                  <a:prstGeom prst="rect">
                    <a:avLst/>
                  </a:prstGeom>
                  <a:gradFill flip="none" rotWithShape="1">
                    <a:gsLst>
                      <a:gs pos="89000">
                        <a:srgbClr val="C00000"/>
                      </a:gs>
                      <a:gs pos="20000">
                        <a:srgbClr val="F50736"/>
                      </a:gs>
                      <a:gs pos="11000">
                        <a:srgbClr val="F50736"/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noProof="1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" name="Rektangel 26"/>
                  <p:cNvSpPr>
                    <a:spLocks noChangeArrowheads="1"/>
                  </p:cNvSpPr>
                  <p:nvPr/>
                </p:nvSpPr>
                <p:spPr bwMode="auto">
                  <a:xfrm>
                    <a:off x="876300" y="5073650"/>
                    <a:ext cx="344488" cy="344488"/>
                  </a:xfrm>
                  <a:prstGeom prst="rect">
                    <a:avLst/>
                  </a:prstGeom>
                  <a:gradFill flip="none" rotWithShape="1">
                    <a:gsLst>
                      <a:gs pos="89000">
                        <a:srgbClr val="C00000"/>
                      </a:gs>
                      <a:gs pos="20000">
                        <a:srgbClr val="F50736"/>
                      </a:gs>
                      <a:gs pos="11000">
                        <a:srgbClr val="F50736"/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indent="-342900" algn="ctr">
                      <a:buFont typeface="+mj-lt"/>
                      <a:buAutoNum type="arabicPeriod"/>
                      <a:defRPr/>
                    </a:pPr>
                    <a:endParaRPr lang="da-DK" noProof="1">
                      <a:solidFill>
                        <a:srgbClr val="FFFFFF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1" name="Tekstboks 54"/>
            <p:cNvSpPr txBox="1">
              <a:spLocks noChangeArrowheads="1"/>
            </p:cNvSpPr>
            <p:nvPr/>
          </p:nvSpPr>
          <p:spPr bwMode="auto">
            <a:xfrm>
              <a:off x="890588" y="2547938"/>
              <a:ext cx="32226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hr-HR" sz="1200" noProof="1" smtClean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1.</a:t>
              </a:r>
              <a:r>
                <a:rPr lang="da-DK" sz="1200" noProof="1" smtClean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</a:t>
              </a:r>
              <a:endParaRPr lang="da-DK" sz="120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2" name="Tekstboks 58"/>
            <p:cNvSpPr txBox="1">
              <a:spLocks noChangeArrowheads="1"/>
            </p:cNvSpPr>
            <p:nvPr/>
          </p:nvSpPr>
          <p:spPr bwMode="auto">
            <a:xfrm>
              <a:off x="890588" y="2986088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hr-HR" sz="1200" noProof="1" smtClean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1.</a:t>
              </a:r>
              <a:r>
                <a:rPr lang="da-DK" sz="1200" noProof="1" smtClean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  <a:endParaRPr lang="da-DK" sz="120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3" name="Tekstboks 59"/>
            <p:cNvSpPr txBox="1">
              <a:spLocks noChangeArrowheads="1"/>
            </p:cNvSpPr>
            <p:nvPr/>
          </p:nvSpPr>
          <p:spPr bwMode="auto">
            <a:xfrm>
              <a:off x="890588" y="3400425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hr-HR" sz="1200" noProof="1" smtClean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1.3</a:t>
              </a:r>
              <a:endParaRPr lang="da-DK" sz="120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4" name="Tekstboks 61"/>
            <p:cNvSpPr txBox="1">
              <a:spLocks noChangeArrowheads="1"/>
            </p:cNvSpPr>
            <p:nvPr/>
          </p:nvSpPr>
          <p:spPr bwMode="auto">
            <a:xfrm>
              <a:off x="890588" y="3822700"/>
              <a:ext cx="322262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r>
                <a:rPr lang="hr-HR" sz="1200" noProof="1" smtClean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1.</a:t>
              </a:r>
              <a:r>
                <a:rPr lang="da-DK" sz="1200" noProof="1" smtClean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4</a:t>
              </a:r>
              <a:endParaRPr lang="da-DK" sz="120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5" name="Tekstboks 63"/>
            <p:cNvSpPr txBox="1">
              <a:spLocks noChangeArrowheads="1"/>
            </p:cNvSpPr>
            <p:nvPr/>
          </p:nvSpPr>
          <p:spPr bwMode="auto">
            <a:xfrm>
              <a:off x="890588" y="4238625"/>
              <a:ext cx="32226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200" dirty="0" smtClean="0">
                  <a:latin typeface="Arial" pitchFamily="34" charset="0"/>
                  <a:ea typeface="ＭＳ Ｐゴシック" pitchFamily="-97" charset="-128"/>
                </a:rPr>
                <a:t>1.</a:t>
              </a:r>
              <a:r>
                <a:rPr lang="da-DK" sz="1200" dirty="0" smtClean="0">
                  <a:latin typeface="Arial" pitchFamily="34" charset="0"/>
                  <a:ea typeface="ＭＳ Ｐゴシック" pitchFamily="-97" charset="-128"/>
                </a:rPr>
                <a:t>5</a:t>
              </a:r>
              <a:endParaRPr lang="da-DK" sz="1200" dirty="0"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" name="Tekstboks 65"/>
            <p:cNvSpPr txBox="1">
              <a:spLocks noChangeArrowheads="1"/>
            </p:cNvSpPr>
            <p:nvPr/>
          </p:nvSpPr>
          <p:spPr bwMode="auto">
            <a:xfrm>
              <a:off x="890588" y="4683125"/>
              <a:ext cx="3222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200" dirty="0" smtClean="0">
                  <a:latin typeface="Arial" pitchFamily="34" charset="0"/>
                  <a:ea typeface="ＭＳ Ｐゴシック" pitchFamily="-97" charset="-128"/>
                </a:rPr>
                <a:t>1.6</a:t>
              </a:r>
              <a:endParaRPr lang="da-DK" sz="1200" dirty="0"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7" name="Tekstboks 67"/>
            <p:cNvSpPr txBox="1">
              <a:spLocks noChangeArrowheads="1"/>
            </p:cNvSpPr>
            <p:nvPr/>
          </p:nvSpPr>
          <p:spPr bwMode="auto">
            <a:xfrm>
              <a:off x="890588" y="5103813"/>
              <a:ext cx="32226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sz="1200" dirty="0" smtClean="0">
                  <a:latin typeface="Arial" pitchFamily="34" charset="0"/>
                  <a:ea typeface="ＭＳ Ｐゴシック" pitchFamily="-97" charset="-128"/>
                </a:rPr>
                <a:t>1.</a:t>
              </a:r>
              <a:r>
                <a:rPr lang="da-DK" sz="1200" dirty="0" smtClean="0">
                  <a:latin typeface="Arial" pitchFamily="34" charset="0"/>
                  <a:ea typeface="ＭＳ Ｐゴシック" pitchFamily="-97" charset="-128"/>
                </a:rPr>
                <a:t>7</a:t>
              </a:r>
              <a:endParaRPr lang="da-DK" sz="1200" dirty="0">
                <a:latin typeface="Arial" pitchFamily="34" charset="0"/>
                <a:ea typeface="ＭＳ Ｐゴシック" pitchFamily="-97" charset="-12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77" y="2061243"/>
            <a:ext cx="2082366" cy="29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Kriteriji 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76250"/>
            <a:ext cx="8713788" cy="5616575"/>
          </a:xfrm>
        </p:spPr>
      </p:pic>
    </p:spTree>
    <p:extLst>
      <p:ext uri="{BB962C8B-B14F-4D97-AF65-F5344CB8AC3E}">
        <p14:creationId xmlns:p14="http://schemas.microsoft.com/office/powerpoint/2010/main" val="10388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Kriteriji 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8496300" cy="1152525"/>
          </a:xfrm>
        </p:spPr>
      </p:pic>
    </p:spTree>
    <p:extLst>
      <p:ext uri="{BB962C8B-B14F-4D97-AF65-F5344CB8AC3E}">
        <p14:creationId xmlns:p14="http://schemas.microsoft.com/office/powerpoint/2010/main" val="9448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1800" u="sng" dirty="0" smtClean="0">
                <a:solidFill>
                  <a:srgbClr val="0070C0"/>
                </a:solidFill>
                <a:hlinkClick r:id="rId3"/>
              </a:rPr>
              <a:t>http://www.azvo.hr/</a:t>
            </a:r>
            <a:r>
              <a:rPr lang="hr-HR" altLang="sr-Latn-RS" sz="1800" u="sng" dirty="0" err="1" smtClean="0">
                <a:solidFill>
                  <a:srgbClr val="0070C0"/>
                </a:solidFill>
                <a:hlinkClick r:id="rId3"/>
              </a:rPr>
              <a:t>index.php</a:t>
            </a:r>
            <a:r>
              <a:rPr lang="hr-HR" altLang="sr-Latn-RS" sz="1800" u="sng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hr-HR" altLang="sr-Latn-RS" sz="1800" u="sng" dirty="0" err="1" smtClean="0">
                <a:solidFill>
                  <a:srgbClr val="0070C0"/>
                </a:solidFill>
                <a:hlinkClick r:id="rId3"/>
              </a:rPr>
              <a:t>hr</a:t>
            </a:r>
            <a:r>
              <a:rPr lang="hr-HR" altLang="sr-Latn-RS" sz="1800" u="sng" dirty="0" smtClean="0">
                <a:solidFill>
                  <a:srgbClr val="0070C0"/>
                </a:solidFill>
                <a:hlinkClick r:id="rId3"/>
              </a:rPr>
              <a:t>/vrednovanja/postupci-vrednovanja-u-visokom-obrazovanju/</a:t>
            </a:r>
            <a:r>
              <a:rPr lang="hr-HR" altLang="sr-Latn-RS" sz="1800" u="sng" dirty="0" err="1" smtClean="0">
                <a:solidFill>
                  <a:srgbClr val="0070C0"/>
                </a:solidFill>
                <a:hlinkClick r:id="rId3"/>
              </a:rPr>
              <a:t>audit</a:t>
            </a:r>
            <a:r>
              <a:rPr lang="hr-HR" altLang="sr-Latn-RS" sz="1800" u="sng" dirty="0" smtClean="0">
                <a:solidFill>
                  <a:srgbClr val="0070C0"/>
                </a:solidFill>
                <a:hlinkClick r:id="rId3"/>
              </a:rPr>
              <a:t>-visokih-</a:t>
            </a:r>
            <a:r>
              <a:rPr lang="hr-HR" altLang="sr-Latn-RS" sz="1800" u="sng" dirty="0" err="1" smtClean="0">
                <a:solidFill>
                  <a:srgbClr val="0070C0"/>
                </a:solidFill>
                <a:hlinkClick r:id="rId3"/>
              </a:rPr>
              <a:t>ucilista</a:t>
            </a:r>
            <a:r>
              <a:rPr lang="hr-HR" altLang="sr-Latn-RS" dirty="0" smtClean="0">
                <a:solidFill>
                  <a:srgbClr val="0070C0"/>
                </a:solidFill>
              </a:rPr>
              <a:t/>
            </a:r>
            <a:br>
              <a:rPr lang="hr-HR" altLang="sr-Latn-RS" dirty="0" smtClean="0">
                <a:solidFill>
                  <a:srgbClr val="0070C0"/>
                </a:solidFill>
              </a:rPr>
            </a:br>
            <a:endParaRPr lang="hr-HR" altLang="sr-Latn-RS" dirty="0" smtClean="0">
              <a:solidFill>
                <a:srgbClr val="0070C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 smtClean="0"/>
          </a:p>
        </p:txBody>
      </p:sp>
      <p:pic>
        <p:nvPicPr>
          <p:cNvPr id="10244" name="Picture 2" descr="C:\Users\dandroic\Desktop\az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35183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upper 32"/>
          <p:cNvGrpSpPr>
            <a:grpSpLocks/>
          </p:cNvGrpSpPr>
          <p:nvPr/>
        </p:nvGrpSpPr>
        <p:grpSpPr bwMode="auto">
          <a:xfrm>
            <a:off x="2988859" y="2526769"/>
            <a:ext cx="4932765" cy="779125"/>
            <a:chOff x="2400934" y="2133600"/>
            <a:chExt cx="5219066" cy="1254292"/>
          </a:xfrm>
        </p:grpSpPr>
        <p:sp>
          <p:nvSpPr>
            <p:cNvPr id="25" name="Rektangel 24"/>
            <p:cNvSpPr/>
            <p:nvPr/>
          </p:nvSpPr>
          <p:spPr>
            <a:xfrm>
              <a:off x="2400934" y="2133600"/>
              <a:ext cx="5219066" cy="12059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6" name="Tekstboks 26"/>
            <p:cNvSpPr txBox="1">
              <a:spLocks noChangeArrowheads="1"/>
            </p:cNvSpPr>
            <p:nvPr/>
          </p:nvSpPr>
          <p:spPr bwMode="auto">
            <a:xfrm>
              <a:off x="2514600" y="2347381"/>
              <a:ext cx="5105400" cy="1040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r-HR" dirty="0" smtClean="0">
                  <a:solidFill>
                    <a:srgbClr val="171717"/>
                  </a:solidFill>
                </a:rPr>
                <a:t>Sustav je ustrojen, ali nije u funkciji (izrađeni su i prihvaćeni osnovni dokumenti</a:t>
              </a:r>
              <a:endParaRPr lang="da-DK" dirty="0">
                <a:solidFill>
                  <a:srgbClr val="171717"/>
                </a:solidFill>
              </a:endParaRPr>
            </a:p>
          </p:txBody>
        </p:sp>
      </p:grpSp>
      <p:grpSp>
        <p:nvGrpSpPr>
          <p:cNvPr id="28677" name="Grupper 34"/>
          <p:cNvGrpSpPr>
            <a:grpSpLocks/>
          </p:cNvGrpSpPr>
          <p:nvPr/>
        </p:nvGrpSpPr>
        <p:grpSpPr bwMode="auto">
          <a:xfrm>
            <a:off x="3096289" y="3416299"/>
            <a:ext cx="4977734" cy="1206500"/>
            <a:chOff x="2400934" y="3416300"/>
            <a:chExt cx="5383900" cy="1205933"/>
          </a:xfrm>
        </p:grpSpPr>
        <p:sp>
          <p:nvSpPr>
            <p:cNvPr id="26" name="Rektangel 25"/>
            <p:cNvSpPr/>
            <p:nvPr/>
          </p:nvSpPr>
          <p:spPr>
            <a:xfrm>
              <a:off x="2400934" y="3416300"/>
              <a:ext cx="5219066" cy="120593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4" name="Tekstboks 28"/>
            <p:cNvSpPr txBox="1">
              <a:spLocks noChangeArrowheads="1"/>
            </p:cNvSpPr>
            <p:nvPr/>
          </p:nvSpPr>
          <p:spPr bwMode="auto">
            <a:xfrm>
              <a:off x="2447731" y="3604682"/>
              <a:ext cx="5337103" cy="646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r-HR" dirty="0" smtClean="0">
                  <a:solidFill>
                    <a:srgbClr val="171717"/>
                  </a:solidFill>
                </a:rPr>
                <a:t>Sustav je u funkciji, provedena je unutarnja prosudba, unapređenja na temelju preporuka</a:t>
              </a:r>
              <a:endParaRPr lang="da-DK" dirty="0">
                <a:solidFill>
                  <a:srgbClr val="171717"/>
                </a:solidFill>
              </a:endParaRPr>
            </a:p>
          </p:txBody>
        </p:sp>
      </p:grpSp>
      <p:grpSp>
        <p:nvGrpSpPr>
          <p:cNvPr id="28678" name="Grupper 35"/>
          <p:cNvGrpSpPr>
            <a:grpSpLocks/>
          </p:cNvGrpSpPr>
          <p:nvPr/>
        </p:nvGrpSpPr>
        <p:grpSpPr bwMode="auto">
          <a:xfrm>
            <a:off x="3139554" y="5074025"/>
            <a:ext cx="4782069" cy="855715"/>
            <a:chOff x="2241764" y="4711700"/>
            <a:chExt cx="5378236" cy="1205909"/>
          </a:xfrm>
        </p:grpSpPr>
        <p:sp>
          <p:nvSpPr>
            <p:cNvPr id="23" name="Rektangel 22"/>
            <p:cNvSpPr/>
            <p:nvPr/>
          </p:nvSpPr>
          <p:spPr>
            <a:xfrm>
              <a:off x="2400934" y="4711700"/>
              <a:ext cx="5219066" cy="120590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92" name="Tekstboks 31"/>
            <p:cNvSpPr txBox="1">
              <a:spLocks noChangeArrowheads="1"/>
            </p:cNvSpPr>
            <p:nvPr/>
          </p:nvSpPr>
          <p:spPr bwMode="auto">
            <a:xfrm>
              <a:off x="2241764" y="4849281"/>
              <a:ext cx="5378236" cy="910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r-HR" dirty="0" smtClean="0">
                  <a:solidFill>
                    <a:srgbClr val="171717"/>
                  </a:solidFill>
                </a:rPr>
                <a:t>Sustav se unapređuje na temelju rezultata unutarnje i vanjske prosudbe</a:t>
              </a:r>
              <a:endParaRPr lang="da-DK" dirty="0">
                <a:solidFill>
                  <a:srgbClr val="171717"/>
                </a:solidFill>
              </a:endParaRPr>
            </a:p>
          </p:txBody>
        </p:sp>
      </p:grpSp>
      <p:grpSp>
        <p:nvGrpSpPr>
          <p:cNvPr id="28682" name="Gruppe 34"/>
          <p:cNvGrpSpPr>
            <a:grpSpLocks/>
          </p:cNvGrpSpPr>
          <p:nvPr/>
        </p:nvGrpSpPr>
        <p:grpSpPr bwMode="auto">
          <a:xfrm>
            <a:off x="1234397" y="1160168"/>
            <a:ext cx="1467570" cy="5375307"/>
            <a:chOff x="1178892" y="2146301"/>
            <a:chExt cx="1399208" cy="2990120"/>
          </a:xfrm>
        </p:grpSpPr>
        <p:sp>
          <p:nvSpPr>
            <p:cNvPr id="6" name="Rektangel 5"/>
            <p:cNvSpPr>
              <a:spLocks noChangeArrowheads="1"/>
            </p:cNvSpPr>
            <p:nvPr/>
          </p:nvSpPr>
          <p:spPr bwMode="auto">
            <a:xfrm>
              <a:off x="1197943" y="4402495"/>
              <a:ext cx="1333500" cy="694316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" name="Højrepil 7"/>
            <p:cNvSpPr/>
            <p:nvPr/>
          </p:nvSpPr>
          <p:spPr bwMode="auto">
            <a:xfrm rot="5400000">
              <a:off x="1621806" y="4067617"/>
              <a:ext cx="485775" cy="354012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" name="Rektangel 4"/>
            <p:cNvSpPr>
              <a:spLocks noChangeArrowheads="1"/>
            </p:cNvSpPr>
            <p:nvPr/>
          </p:nvSpPr>
          <p:spPr bwMode="auto">
            <a:xfrm>
              <a:off x="1185243" y="3519743"/>
              <a:ext cx="1339849" cy="569655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Højrepil 6"/>
            <p:cNvSpPr/>
            <p:nvPr/>
          </p:nvSpPr>
          <p:spPr bwMode="auto">
            <a:xfrm rot="5400000">
              <a:off x="1609104" y="3224312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Rektangel 3"/>
            <p:cNvSpPr>
              <a:spLocks noChangeArrowheads="1"/>
            </p:cNvSpPr>
            <p:nvPr/>
          </p:nvSpPr>
          <p:spPr bwMode="auto">
            <a:xfrm>
              <a:off x="1231900" y="2146302"/>
              <a:ext cx="1333500" cy="48078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0" name="Text Box 52"/>
            <p:cNvSpPr txBox="1">
              <a:spLocks noChangeArrowheads="1"/>
            </p:cNvSpPr>
            <p:nvPr/>
          </p:nvSpPr>
          <p:spPr bwMode="gray">
            <a:xfrm>
              <a:off x="1231900" y="4622801"/>
              <a:ext cx="1346200" cy="513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  <a:defRPr/>
              </a:pPr>
              <a:r>
                <a:rPr lang="hr-HR" noProof="1" smtClean="0">
                  <a:solidFill>
                    <a:schemeClr val="accent1">
                      <a:lumMod val="10000"/>
                    </a:schemeClr>
                  </a:solidFill>
                  <a:latin typeface="Arial" pitchFamily="34" charset="0"/>
                  <a:ea typeface="ＭＳ Ｐゴシック" pitchFamily="-97" charset="-128"/>
                </a:rPr>
                <a:t>IV. Stupanj – napredna faza</a:t>
              </a:r>
              <a:endParaRPr lang="da-DK" noProof="1"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8689" name="Text Box 52"/>
            <p:cNvSpPr txBox="1">
              <a:spLocks noChangeArrowheads="1"/>
            </p:cNvSpPr>
            <p:nvPr/>
          </p:nvSpPr>
          <p:spPr bwMode="gray">
            <a:xfrm>
              <a:off x="1178892" y="3540075"/>
              <a:ext cx="1346200" cy="54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hr-HR" noProof="1" smtClean="0">
                  <a:solidFill>
                    <a:schemeClr val="tx2"/>
                  </a:solidFill>
                </a:rPr>
                <a:t>III. Stupanj -  razvijena</a:t>
              </a:r>
            </a:p>
            <a:p>
              <a:pPr defTabSz="801688">
                <a:spcBef>
                  <a:spcPct val="20000"/>
                </a:spcBef>
              </a:pPr>
              <a:r>
                <a:rPr lang="hr-HR" noProof="1" smtClean="0">
                  <a:solidFill>
                    <a:schemeClr val="tx2"/>
                  </a:solidFill>
                </a:rPr>
                <a:t>faza</a:t>
              </a:r>
              <a:endParaRPr lang="en-US" noProof="1">
                <a:solidFill>
                  <a:schemeClr val="tx2"/>
                </a:solidFill>
              </a:endParaRPr>
            </a:p>
          </p:txBody>
        </p:sp>
        <p:sp>
          <p:nvSpPr>
            <p:cNvPr id="28690" name="Text Box 52"/>
            <p:cNvSpPr txBox="1">
              <a:spLocks noChangeArrowheads="1"/>
            </p:cNvSpPr>
            <p:nvPr/>
          </p:nvSpPr>
          <p:spPr bwMode="gray">
            <a:xfrm>
              <a:off x="1185243" y="2146301"/>
              <a:ext cx="1346200" cy="513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hr-HR" noProof="1" smtClean="0">
                  <a:solidFill>
                    <a:srgbClr val="171717"/>
                  </a:solidFill>
                </a:rPr>
                <a:t>I. Stupanj - pripremna faza</a:t>
              </a:r>
              <a:r>
                <a:rPr lang="en-US" noProof="1" smtClean="0">
                  <a:solidFill>
                    <a:srgbClr val="171717"/>
                  </a:solidFill>
                </a:rPr>
                <a:t> </a:t>
              </a:r>
              <a:endParaRPr lang="en-US" noProof="1">
                <a:solidFill>
                  <a:srgbClr val="171717"/>
                </a:solidFill>
              </a:endParaRPr>
            </a:p>
          </p:txBody>
        </p:sp>
        <p:sp>
          <p:nvSpPr>
            <p:cNvPr id="21" name="Rektangel 3"/>
            <p:cNvSpPr>
              <a:spLocks noChangeArrowheads="1"/>
            </p:cNvSpPr>
            <p:nvPr/>
          </p:nvSpPr>
          <p:spPr bwMode="auto">
            <a:xfrm>
              <a:off x="1207164" y="2840730"/>
              <a:ext cx="1333500" cy="52249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hr-HR" dirty="0" smtClean="0">
                  <a:solidFill>
                    <a:srgbClr val="002060"/>
                  </a:solidFill>
                  <a:latin typeface="Arial" pitchFamily="34" charset="0"/>
                  <a:ea typeface="ＭＳ Ｐゴシック" pitchFamily="-97" charset="-128"/>
                </a:rPr>
                <a:t>II</a:t>
              </a:r>
              <a:r>
                <a:rPr lang="hr-HR" dirty="0" smtClean="0">
                  <a:solidFill>
                    <a:srgbClr val="002060"/>
                  </a:solidFill>
                  <a:latin typeface="Arial" pitchFamily="34" charset="0"/>
                  <a:ea typeface="ＭＳ Ｐゴシック" pitchFamily="-97" charset="-128"/>
                </a:rPr>
                <a:t>. Stupanj–</a:t>
              </a:r>
            </a:p>
            <a:p>
              <a:pPr>
                <a:defRPr/>
              </a:pPr>
              <a:r>
                <a:rPr lang="hr-HR" dirty="0">
                  <a:solidFill>
                    <a:srgbClr val="002060"/>
                  </a:solidFill>
                  <a:latin typeface="Arial" pitchFamily="34" charset="0"/>
                  <a:ea typeface="ＭＳ Ｐゴシック" pitchFamily="-97" charset="-128"/>
                </a:rPr>
                <a:t>p</a:t>
              </a:r>
              <a:r>
                <a:rPr lang="hr-HR" dirty="0" smtClean="0">
                  <a:solidFill>
                    <a:srgbClr val="002060"/>
                  </a:solidFill>
                  <a:latin typeface="Arial" pitchFamily="34" charset="0"/>
                  <a:ea typeface="ＭＳ Ｐゴシック" pitchFamily="-97" charset="-128"/>
                </a:rPr>
                <a:t>očetna faza </a:t>
              </a: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2" name="Højrepil 6"/>
            <p:cNvSpPr/>
            <p:nvPr/>
          </p:nvSpPr>
          <p:spPr bwMode="auto">
            <a:xfrm rot="5400000">
              <a:off x="1714996" y="2509569"/>
              <a:ext cx="308310" cy="354013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68" y="327819"/>
            <a:ext cx="7711456" cy="563562"/>
          </a:xfrm>
        </p:spPr>
        <p:txBody>
          <a:bodyPr/>
          <a:lstStyle/>
          <a:p>
            <a:r>
              <a:rPr lang="hr-HR" altLang="sr-Latn-RS" b="1" dirty="0"/>
              <a:t>KRITERIJI VANJSKE PROSUDBE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3139556" y="1160170"/>
            <a:ext cx="493446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hr-HR" noProof="1" smtClean="0">
                <a:solidFill>
                  <a:srgbClr val="171717"/>
                </a:solidFill>
              </a:rPr>
              <a:t>Sustav je u pripremi (dokumentacija u izradi,</a:t>
            </a:r>
          </a:p>
          <a:p>
            <a:pPr defTabSz="801688">
              <a:spcBef>
                <a:spcPct val="20000"/>
              </a:spcBef>
            </a:pPr>
            <a:r>
              <a:rPr lang="hr-HR" noProof="1">
                <a:solidFill>
                  <a:srgbClr val="171717"/>
                </a:solidFill>
              </a:rPr>
              <a:t>p</a:t>
            </a:r>
            <a:r>
              <a:rPr lang="hr-HR" noProof="1" smtClean="0">
                <a:solidFill>
                  <a:srgbClr val="171717"/>
                </a:solidFill>
              </a:rPr>
              <a:t>rovedeni dogovori na razini VU)</a:t>
            </a:r>
            <a:endParaRPr lang="en-US" noProof="1">
              <a:solidFill>
                <a:srgbClr val="1717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75486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6E7517-0EE9-49CF-990D-9186DC27E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497</Words>
  <Application>Microsoft Office PowerPoint</Application>
  <PresentationFormat>On-screen Show (4:3)</PresentationFormat>
  <Paragraphs>137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TS101875486</vt:lpstr>
      <vt:lpstr>Adobe Acrobat Document</vt:lpstr>
      <vt:lpstr>PowerPoint Presentation</vt:lpstr>
      <vt:lpstr>SADRŽAJ</vt:lpstr>
      <vt:lpstr>PRAVNI OKVIR</vt:lpstr>
      <vt:lpstr>CILJEVI VANJSKE PROSUDBE  </vt:lpstr>
      <vt:lpstr>ESG I. dio Unutarnje osiguravanje kvalitete na VU</vt:lpstr>
      <vt:lpstr>PowerPoint Presentation</vt:lpstr>
      <vt:lpstr>PowerPoint Presentation</vt:lpstr>
      <vt:lpstr>http://www.azvo.hr/index.php/hr/vrednovanja/postupci-vrednovanja-u-visokom-obrazovanju/audit-visokih-ucilista </vt:lpstr>
      <vt:lpstr>KRITERIJI VANJSKE PROSUDBE</vt:lpstr>
      <vt:lpstr>PREDUVJETI ZA VANJSKU PROSUDBU</vt:lpstr>
      <vt:lpstr>POSTUPAK VANJSKE PROSUDBE</vt:lpstr>
      <vt:lpstr>I. faza: Planiranje</vt:lpstr>
      <vt:lpstr>Povjerenstvo za vanjsku prosudbu</vt:lpstr>
      <vt:lpstr>Kriteriji za izbor povjerenstva</vt:lpstr>
      <vt:lpstr>II. faza: Prosudba u užem smislu</vt:lpstr>
      <vt:lpstr>PowerPoint Presentation</vt:lpstr>
      <vt:lpstr>III. faza: Izvješće</vt:lpstr>
      <vt:lpstr>IV. faza: Naknadno praćenje (follow-up)</vt:lpstr>
      <vt:lpstr>ISHODI VANJSKE PROSUDBE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 Tomljenović</dc:creator>
  <cp:lastModifiedBy>korisnik</cp:lastModifiedBy>
  <cp:revision>44</cp:revision>
  <dcterms:created xsi:type="dcterms:W3CDTF">2013-02-01T08:19:46Z</dcterms:created>
  <dcterms:modified xsi:type="dcterms:W3CDTF">2014-09-21T20:02:05Z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TC018754869991</vt:lpwstr>
  </property>
</Properties>
</file>